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5" r:id="rId4"/>
    <p:sldId id="258" r:id="rId5"/>
    <p:sldId id="259" r:id="rId6"/>
    <p:sldId id="266" r:id="rId7"/>
    <p:sldId id="267" r:id="rId8"/>
    <p:sldId id="260" r:id="rId9"/>
    <p:sldId id="261" r:id="rId10"/>
    <p:sldId id="263" r:id="rId11"/>
    <p:sldId id="262" r:id="rId12"/>
    <p:sldId id="264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A3978-8763-445F-A9B0-411BB670D88D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D3EAB-CCDF-4EE2-8A2E-77DB3947E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75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696B-F289-4D98-A4E7-E1EFAEB5A910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CAB4-4CB9-490E-B766-15C0FC20F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73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CAB4-4CB9-490E-B766-15C0FC20FE3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0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9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3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7009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35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5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25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52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2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5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0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94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5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8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5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996F-B599-4170-8067-B966EAB7BA75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C94A12-9B8B-4187-9DB3-D097D0610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0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0982" y="570370"/>
            <a:ext cx="10164699" cy="3096283"/>
          </a:xfrm>
        </p:spPr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dirty="0">
                <a:latin typeface="Monotype Corsiva" panose="03010101010201010101" pitchFamily="66" charset="0"/>
              </a:rPr>
              <a:t>Создание  особых условий  для профессиональной ориентации детей  через систему «</a:t>
            </a:r>
            <a:r>
              <a:rPr lang="ru-RU" dirty="0" err="1">
                <a:latin typeface="Monotype Corsiva" panose="03010101010201010101" pitchFamily="66" charset="0"/>
              </a:rPr>
              <a:t>Профпроб</a:t>
            </a:r>
            <a:r>
              <a:rPr lang="ru-RU" dirty="0"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8661" y="5456389"/>
            <a:ext cx="5800929" cy="112628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Шарапова Елена Алексеевна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«Технологии» МОУ СШ № 36 г. Ярославля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4773" y="101600"/>
            <a:ext cx="498230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505065" y="101600"/>
            <a:ext cx="4982308" cy="675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83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957" y="524522"/>
            <a:ext cx="5042860" cy="770123"/>
          </a:xfrm>
        </p:spPr>
        <p:txBody>
          <a:bodyPr/>
          <a:lstStyle/>
          <a:p>
            <a:pPr algn="ctr"/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ефлексия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721" y="1367073"/>
            <a:ext cx="4547443" cy="524616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latin typeface="Monotype Corsiva" panose="03010101010201010101" pitchFamily="66" charset="0"/>
              </a:rPr>
              <a:t>рефлексия </a:t>
            </a:r>
            <a:r>
              <a:rPr lang="ru-RU" sz="3200" dirty="0">
                <a:latin typeface="Monotype Corsiva" panose="03010101010201010101" pitchFamily="66" charset="0"/>
              </a:rPr>
              <a:t>на уровне эмоционального отклика (устного и письменного отзыва), написание сочинения, эссе, обсуждения: что получилось, что не получилось; анкетирования учащихся и их </a:t>
            </a:r>
            <a:r>
              <a:rPr lang="ru-RU" sz="3200" dirty="0" smtClean="0">
                <a:latin typeface="Monotype Corsiva" panose="03010101010201010101" pitchFamily="66" charset="0"/>
              </a:rPr>
              <a:t>родителей;</a:t>
            </a:r>
          </a:p>
          <a:p>
            <a:r>
              <a:rPr lang="ru-RU" sz="3200" dirty="0" err="1" smtClean="0">
                <a:latin typeface="Monotype Corsiva" panose="03010101010201010101" pitchFamily="66" charset="0"/>
              </a:rPr>
              <a:t>Профориентационное</a:t>
            </a:r>
            <a:r>
              <a:rPr lang="ru-RU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err="1" smtClean="0">
                <a:latin typeface="Monotype Corsiva" panose="03010101010201010101" pitchFamily="66" charset="0"/>
              </a:rPr>
              <a:t>протфолио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9" t="8053" r="15207" b="19868"/>
          <a:stretch/>
        </p:blipFill>
        <p:spPr>
          <a:xfrm>
            <a:off x="8996706" y="183633"/>
            <a:ext cx="3069114" cy="40282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8969">
            <a:off x="4761334" y="1566777"/>
            <a:ext cx="4523624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4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8186" y="386281"/>
            <a:ext cx="9334202" cy="274621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Профессиональные пробы – </a:t>
            </a:r>
            <a:r>
              <a:rPr lang="ru-RU" sz="3600" dirty="0" err="1">
                <a:latin typeface="Monotype Corsiva" panose="03010101010201010101" pitchFamily="66" charset="0"/>
              </a:rPr>
              <a:t>практикоориентированная</a:t>
            </a:r>
            <a:r>
              <a:rPr lang="ru-RU" sz="3600" dirty="0">
                <a:latin typeface="Monotype Corsiva" panose="03010101010201010101" pitchFamily="66" charset="0"/>
              </a:rPr>
              <a:t> форма </a:t>
            </a:r>
            <a:r>
              <a:rPr lang="ru-RU" sz="3600" dirty="0" err="1" smtClean="0">
                <a:latin typeface="Monotype Corsiva" panose="03010101010201010101" pitchFamily="66" charset="0"/>
              </a:rPr>
              <a:t>профориентационной</a:t>
            </a:r>
            <a:r>
              <a:rPr lang="ru-RU" sz="3600" dirty="0" smtClean="0">
                <a:latin typeface="Monotype Corsiva" panose="03010101010201010101" pitchFamily="66" charset="0"/>
              </a:rPr>
              <a:t> работы,  или испытание </a:t>
            </a:r>
            <a:r>
              <a:rPr lang="ru-RU" sz="3600" dirty="0">
                <a:latin typeface="Monotype Corsiva" panose="03010101010201010101" pitchFamily="66" charset="0"/>
              </a:rPr>
              <a:t>себя в определённой </a:t>
            </a:r>
            <a:r>
              <a:rPr lang="ru-RU" sz="3600" dirty="0" smtClean="0">
                <a:latin typeface="Monotype Corsiva" panose="03010101010201010101" pitchFamily="66" charset="0"/>
              </a:rPr>
              <a:t>профессии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79" y="3706340"/>
            <a:ext cx="1825414" cy="2695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029" y="3823915"/>
            <a:ext cx="2157782" cy="2460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70" y="3823916"/>
            <a:ext cx="2452158" cy="2622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13759"/>
          <a:stretch/>
        </p:blipFill>
        <p:spPr>
          <a:xfrm>
            <a:off x="6013998" y="4166250"/>
            <a:ext cx="2784083" cy="19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22" y="0"/>
            <a:ext cx="8797290" cy="522385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3977488" y="4988460"/>
            <a:ext cx="4327557" cy="1489295"/>
          </a:xfrm>
          <a:prstGeom prst="downArrow">
            <a:avLst>
              <a:gd name="adj1" fmla="val 50000"/>
              <a:gd name="adj2" fmla="val 48039"/>
            </a:avLst>
          </a:prstGeom>
          <a:solidFill>
            <a:srgbClr val="92D05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юридической документации: сетевых договоров и </a:t>
            </a:r>
            <a:r>
              <a:rPr lang="ru-RU" sz="1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2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677583" y="1348313"/>
            <a:ext cx="8552833" cy="4646386"/>
            <a:chOff x="1677583" y="473918"/>
            <a:chExt cx="8552833" cy="554376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476532" y="473918"/>
              <a:ext cx="4399984" cy="102059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Программа </a:t>
              </a:r>
              <a:r>
                <a:rPr lang="ru-RU" b="1" dirty="0" smtClean="0">
                  <a:solidFill>
                    <a:schemeClr val="tx1"/>
                  </a:solidFill>
                </a:rPr>
                <a:t>профориентации: форумы, семинары, круглые столы</a:t>
              </a:r>
              <a:r>
                <a:rPr lang="ru-RU" dirty="0" smtClean="0">
                  <a:solidFill>
                    <a:schemeClr val="tx1"/>
                  </a:solidFill>
                </a:rPr>
                <a:t> 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6828431" y="1635284"/>
              <a:ext cx="1158844" cy="462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981687">
              <a:off x="3262827" y="1733239"/>
              <a:ext cx="1148410" cy="476797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>
              <a:off x="1677583" y="2425949"/>
              <a:ext cx="2897109" cy="102941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Теоретических  </a:t>
              </a:r>
              <a:r>
                <a:rPr lang="ru-RU" b="1" dirty="0" smtClean="0">
                  <a:solidFill>
                    <a:schemeClr val="tx1"/>
                  </a:solidFill>
                </a:rPr>
                <a:t>занятий: необходимая документация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023247" y="2288758"/>
              <a:ext cx="3917458" cy="122130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Практические занятия: продукты, материалы, инструменты и оборудование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766242" y="3932491"/>
              <a:ext cx="6464174" cy="208519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 err="1" smtClean="0">
                  <a:solidFill>
                    <a:schemeClr val="tx1"/>
                  </a:solidFill>
                </a:rPr>
                <a:t>Профпробы</a:t>
              </a:r>
              <a:endParaRPr lang="ru-RU" b="1" dirty="0" smtClean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 smtClean="0">
                  <a:solidFill>
                    <a:schemeClr val="tx1"/>
                  </a:solidFill>
                </a:rPr>
                <a:t>Получения </a:t>
              </a:r>
              <a:r>
                <a:rPr lang="ru-RU" b="1" dirty="0" smtClean="0">
                  <a:solidFill>
                    <a:schemeClr val="tx1"/>
                  </a:solidFill>
                </a:rPr>
                <a:t>конкретного </a:t>
              </a:r>
              <a:r>
                <a:rPr lang="ru-RU" b="1" dirty="0" smtClean="0">
                  <a:solidFill>
                    <a:schemeClr val="tx1"/>
                  </a:solidFill>
                </a:rPr>
                <a:t>продукта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b="1" dirty="0" err="1" smtClean="0">
                  <a:solidFill>
                    <a:schemeClr val="tx1"/>
                  </a:solidFill>
                </a:rPr>
                <a:t>Профориентационное</a:t>
              </a:r>
              <a:r>
                <a:rPr lang="ru-RU" b="1" dirty="0" smtClean="0">
                  <a:solidFill>
                    <a:schemeClr val="tx1"/>
                  </a:solidFill>
                </a:rPr>
                <a:t> портфолио учащегося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4128380" y="3487509"/>
              <a:ext cx="905390" cy="380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6328374" y="3569607"/>
              <a:ext cx="1000114" cy="3307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973656" y="483851"/>
            <a:ext cx="74057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МРЦ «Создание муниципальной системы сопровождения профессионального самоопределения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648" y="261972"/>
            <a:ext cx="8911687" cy="924032"/>
          </a:xfrm>
        </p:spPr>
        <p:txBody>
          <a:bodyPr/>
          <a:lstStyle/>
          <a:p>
            <a:pPr algn="ctr"/>
            <a:r>
              <a:rPr lang="ru-RU" dirty="0"/>
              <a:t>	</a:t>
            </a:r>
            <a:r>
              <a:rPr lang="ru-RU" b="1" i="1" dirty="0">
                <a:latin typeface="Monotype Corsiva" panose="03010101010201010101" pitchFamily="66" charset="0"/>
              </a:rPr>
              <a:t>Предварительная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2051" y="1336896"/>
            <a:ext cx="10293791" cy="52540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	</a:t>
            </a:r>
            <a:r>
              <a:rPr lang="ru-RU" sz="3200" dirty="0">
                <a:latin typeface="Monotype Corsiva" panose="03010101010201010101" pitchFamily="66" charset="0"/>
              </a:rPr>
              <a:t>Входная диагностика: на знание профессий и представление о их деятельности, охраны труда, востребованность специальности на рынке труда </a:t>
            </a:r>
            <a:r>
              <a:rPr lang="ru-RU" sz="3200" dirty="0" err="1" smtClean="0">
                <a:latin typeface="Monotype Corsiva" panose="03010101010201010101" pitchFamily="66" charset="0"/>
              </a:rPr>
              <a:t>итд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	Знакомство с некоторыми специальностями на уроке;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	Рассказ о «</a:t>
            </a:r>
            <a:r>
              <a:rPr lang="ru-RU" sz="3200" dirty="0" err="1">
                <a:latin typeface="Monotype Corsiva" panose="03010101010201010101" pitchFamily="66" charset="0"/>
              </a:rPr>
              <a:t>Профпробах</a:t>
            </a:r>
            <a:r>
              <a:rPr lang="ru-RU" sz="3200" dirty="0">
                <a:latin typeface="Monotype Corsiva" panose="03010101010201010101" pitchFamily="66" charset="0"/>
              </a:rPr>
              <a:t>» на родительских собраниях и уроках «Технологии» для учащихся 6-8 классов;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	Создание «</a:t>
            </a:r>
            <a:r>
              <a:rPr lang="ru-RU" sz="3200" dirty="0" err="1">
                <a:latin typeface="Monotype Corsiva" panose="03010101010201010101" pitchFamily="66" charset="0"/>
              </a:rPr>
              <a:t>Профориентационного</a:t>
            </a:r>
            <a:r>
              <a:rPr lang="ru-RU" sz="3200" dirty="0">
                <a:latin typeface="Monotype Corsiva" panose="03010101010201010101" pitchFamily="66" charset="0"/>
              </a:rPr>
              <a:t> портфолио </a:t>
            </a:r>
            <a:r>
              <a:rPr lang="ru-RU" sz="3200" dirty="0" smtClean="0">
                <a:latin typeface="Monotype Corsiva" panose="03010101010201010101" pitchFamily="66" charset="0"/>
              </a:rPr>
              <a:t>ученика»;</a:t>
            </a:r>
            <a:endParaRPr lang="ru-RU" sz="3200" dirty="0">
              <a:latin typeface="Monotype Corsiva" panose="03010101010201010101" pitchFamily="66" charset="0"/>
            </a:endParaRPr>
          </a:p>
          <a:p>
            <a:r>
              <a:rPr lang="ru-RU" sz="3200" dirty="0">
                <a:latin typeface="Monotype Corsiva" panose="03010101010201010101" pitchFamily="66" charset="0"/>
              </a:rPr>
              <a:t>	Какой результат ожидают от </a:t>
            </a:r>
            <a:r>
              <a:rPr lang="ru-RU" sz="3200" dirty="0" err="1">
                <a:latin typeface="Monotype Corsiva" panose="03010101010201010101" pitchFamily="66" charset="0"/>
              </a:rPr>
              <a:t>Профпроб</a:t>
            </a:r>
            <a:r>
              <a:rPr lang="ru-RU" sz="3200" dirty="0">
                <a:latin typeface="Monotype Corsiva" panose="03010101010201010101" pitchFamily="66" charset="0"/>
              </a:rPr>
              <a:t>? </a:t>
            </a:r>
            <a:endParaRPr lang="ru-RU" sz="3200" dirty="0" smtClean="0">
              <a:latin typeface="Monotype Corsiva" panose="03010101010201010101" pitchFamily="66" charset="0"/>
            </a:endParaRPr>
          </a:p>
          <a:p>
            <a:r>
              <a:rPr lang="ru-RU" sz="3200" dirty="0" smtClean="0">
                <a:latin typeface="Monotype Corsiva" panose="03010101010201010101" pitchFamily="66" charset="0"/>
              </a:rPr>
              <a:t>Вопрос. В </a:t>
            </a:r>
            <a:r>
              <a:rPr lang="ru-RU" sz="3200" dirty="0">
                <a:latin typeface="Monotype Corsiva" panose="03010101010201010101" pitchFamily="66" charset="0"/>
              </a:rPr>
              <a:t>каком виде хотят представить свой </a:t>
            </a:r>
            <a:r>
              <a:rPr lang="ru-RU" sz="3200" dirty="0" smtClean="0">
                <a:latin typeface="Monotype Corsiva" panose="03010101010201010101" pitchFamily="66" charset="0"/>
              </a:rPr>
              <a:t>результат? (</a:t>
            </a:r>
            <a:r>
              <a:rPr lang="ru-RU" sz="3200" dirty="0">
                <a:latin typeface="Monotype Corsiva" panose="03010101010201010101" pitchFamily="66" charset="0"/>
              </a:rPr>
              <a:t>наиболее заинтересованные могут представить свой результат в качестве проекта на выходе) </a:t>
            </a:r>
            <a:r>
              <a:rPr lang="ru-RU" sz="3200" dirty="0" smtClean="0">
                <a:latin typeface="Monotype Corsiva" panose="03010101010201010101" pitchFamily="66" charset="0"/>
              </a:rPr>
              <a:t>;</a:t>
            </a:r>
            <a:endParaRPr lang="ru-RU" sz="3200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8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326" y="271024"/>
            <a:ext cx="10698854" cy="15849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2000" b="1" i="1" dirty="0" err="1">
                <a:solidFill>
                  <a:schemeClr val="bg2">
                    <a:lumMod val="25000"/>
                  </a:schemeClr>
                </a:solidFill>
              </a:rPr>
              <a:t>Профпробы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» для 7-9 классов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проходили на базах: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Ярославского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колледжа сервиса и дизайна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Автомеханического колледжа,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Градостроительного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колледжа,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Ярославского 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</a:rPr>
              <a:t>колледжа индустрии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питания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52" y="1702051"/>
            <a:ext cx="11724237" cy="4671587"/>
          </a:xfrm>
        </p:spPr>
        <p:txBody>
          <a:bodyPr numCol="2">
            <a:noAutofit/>
          </a:bodyPr>
          <a:lstStyle/>
          <a:p>
            <a:r>
              <a:rPr lang="ru-RU" sz="1600" dirty="0"/>
              <a:t>1.	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Электромонтажные работы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	Виды слесарных и сварочных работ 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	Слесарь по работе со станками ЧПУ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	Основы гидравлических работ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	ТО и устройство современного автомобиля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	Основы работы с программой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AutoCad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	Основы логистики</a:t>
            </a:r>
          </a:p>
          <a:p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	Основы программы подготовки водителей категории «В» 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9.	</a:t>
            </a:r>
            <a:r>
              <a:rPr lang="ru-RU" sz="1600" b="1" dirty="0">
                <a:solidFill>
                  <a:srgbClr val="0070C0"/>
                </a:solidFill>
              </a:rPr>
              <a:t>Графический дизайн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10.	Гостиничный сервис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11.	Парикмахер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12.	Ювелир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13.	Прикладная эстетика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14.	Визажист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15.	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Гражданское строительство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16.	Архитектура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17.	Геодезия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18.	Туризм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19.	Юриспруденция (работа с программой консультант Плюс)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20.	Информационные системы</a:t>
            </a:r>
          </a:p>
          <a:p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21.	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Повар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22.	Технолог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23.	Официант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24.	Кондитер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25.	Бухгалтер-калькулятор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60868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449" y="660324"/>
            <a:ext cx="3956365" cy="128089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sz="2000" b="1" i="1" dirty="0" err="1">
                <a:solidFill>
                  <a:schemeClr val="accent4">
                    <a:lumMod val="75000"/>
                  </a:schemeClr>
                </a:solidFill>
              </a:rPr>
              <a:t>Профпробы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» для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6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>классов проходили на 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базе </a:t>
            </a:r>
            <a: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b="1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</a:rPr>
              <a:t>МУЦ ленинского и кировского района</a:t>
            </a:r>
            <a:endParaRPr lang="ru-RU" sz="2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5189" y="2126222"/>
            <a:ext cx="3874884" cy="3777622"/>
          </a:xfrm>
        </p:spPr>
        <p:txBody>
          <a:bodyPr/>
          <a:lstStyle/>
          <a:p>
            <a:r>
              <a:rPr lang="ru-RU" dirty="0"/>
              <a:t>1.	</a:t>
            </a:r>
            <a:r>
              <a:rPr lang="ru-RU" b="1" dirty="0">
                <a:solidFill>
                  <a:schemeClr val="accent1"/>
                </a:solidFill>
              </a:rPr>
              <a:t>Аниматор</a:t>
            </a:r>
          </a:p>
          <a:p>
            <a:r>
              <a:rPr lang="ru-RU" b="1" dirty="0">
                <a:solidFill>
                  <a:schemeClr val="accent1"/>
                </a:solidFill>
              </a:rPr>
              <a:t>2.	Мастер по маникюру</a:t>
            </a:r>
          </a:p>
          <a:p>
            <a:r>
              <a:rPr lang="ru-RU" b="1" dirty="0">
                <a:solidFill>
                  <a:schemeClr val="accent1"/>
                </a:solidFill>
              </a:rPr>
              <a:t>3.	Криминалист</a:t>
            </a:r>
          </a:p>
          <a:p>
            <a:r>
              <a:rPr lang="ru-RU" b="1" dirty="0">
                <a:solidFill>
                  <a:schemeClr val="accent1"/>
                </a:solidFill>
              </a:rPr>
              <a:t>4.	Плиточник</a:t>
            </a:r>
          </a:p>
          <a:p>
            <a:r>
              <a:rPr lang="ru-RU" b="1" dirty="0">
                <a:solidFill>
                  <a:schemeClr val="accent1"/>
                </a:solidFill>
              </a:rPr>
              <a:t>5.	Эколог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36015" y="2606056"/>
            <a:ext cx="4313864" cy="1784875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«Юный токарь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«Юная швея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«Юный изобретатель»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89687" y="660324"/>
            <a:ext cx="4200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 рамках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МРЦ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в городе проходили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конкурсы профессионального мастерства  </a:t>
            </a:r>
          </a:p>
        </p:txBody>
      </p:sp>
    </p:spTree>
    <p:extLst>
      <p:ext uri="{BB962C8B-B14F-4D97-AF65-F5344CB8AC3E}">
        <p14:creationId xmlns:p14="http://schemas.microsoft.com/office/powerpoint/2010/main" val="3536409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16022"/>
              </p:ext>
            </p:extLst>
          </p:nvPr>
        </p:nvGraphicFramePr>
        <p:xfrm>
          <a:off x="0" y="1"/>
          <a:ext cx="12113537" cy="686661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36317"/>
                <a:gridCol w="8477220"/>
              </a:tblGrid>
              <a:tr h="325233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Прохождение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ПРОФПРОБ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2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ТЕОРИЯ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6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Основные понятия: профессия, специальность, квалификация, разряд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Инструктаж по ТБ на рабочем месте; форма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786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Профессиональная терминология и документация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Знакомство с рабочим местом; инструментами и приспособления для работы, правилами пользования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1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Выполнение практической работы: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</a:rPr>
                        <a:t>Составление технологической карты приготовления куриного медальона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</a:rPr>
                        <a:t>Заполнение калькуляционной карты (расчет стоимости блюда, выход)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</a:rPr>
                        <a:t>Приготовление горячего блюда «Медальон из курицы»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</a:rPr>
                        <a:t> Приготовление хлебобулочных изделий из дрожжевого опарного теста: «Сдоба фигурная детская»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3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Ограничения по здоровью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Консультация специалиста, коррекция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600" dirty="0">
                          <a:effectLst/>
                        </a:rPr>
                        <a:t>Оформление и подача к столу приготовленных блюд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33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Карьерный рост, применимый к нашему городу, вакансии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Самооценка, представление или защита работы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4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Оценка специалиста, оформление аттестационных листов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70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Финансы, оплата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Рефлексия.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Анкетирование в СПО, встреча с представителями данной профессии, беседа со студентами ЯКИП.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618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Вопросы к специалисту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753" marR="24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2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374245"/>
              </p:ext>
            </p:extLst>
          </p:nvPr>
        </p:nvGraphicFramePr>
        <p:xfrm>
          <a:off x="781101" y="145470"/>
          <a:ext cx="10583504" cy="6769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876"/>
                <a:gridCol w="2645876"/>
                <a:gridCol w="2645876"/>
                <a:gridCol w="2645876"/>
              </a:tblGrid>
              <a:tr h="1683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5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5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5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   КАК ЗДОРОВО!!!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25" y="145470"/>
            <a:ext cx="2566897" cy="1707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1" y="1865018"/>
            <a:ext cx="2541521" cy="16663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1" y="3577028"/>
            <a:ext cx="2541521" cy="1648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73" y="3571596"/>
            <a:ext cx="2601514" cy="16542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1" y="5254007"/>
            <a:ext cx="2592433" cy="17266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73" y="1905237"/>
            <a:ext cx="2564730" cy="16261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34" y="158440"/>
            <a:ext cx="2562369" cy="170657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73" y="5266059"/>
            <a:ext cx="2601514" cy="17145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14" y="145470"/>
            <a:ext cx="2599153" cy="17074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55" y="1899182"/>
            <a:ext cx="2601512" cy="16657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38" y="3571596"/>
            <a:ext cx="2564729" cy="16542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21" y="5272055"/>
            <a:ext cx="2545645" cy="17145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93" y="153712"/>
            <a:ext cx="2576566" cy="17160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92" y="1877070"/>
            <a:ext cx="2574207" cy="165430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692233" y="3596133"/>
            <a:ext cx="2555565" cy="166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303</Words>
  <Application>Microsoft Office PowerPoint</Application>
  <PresentationFormat>Широкоэкранный</PresentationFormat>
  <Paragraphs>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Легкий дым</vt:lpstr>
      <vt:lpstr>«Создание  особых условий  для профессиональной ориентации детей  через систему «Профпроб»</vt:lpstr>
      <vt:lpstr>Презентация PowerPoint</vt:lpstr>
      <vt:lpstr>Презентация PowerPoint</vt:lpstr>
      <vt:lpstr>Презентация PowerPoint</vt:lpstr>
      <vt:lpstr> Предварительная работа</vt:lpstr>
      <vt:lpstr>«Профпробы» для 7-9 классов проходили на базах:  Ярославского колледжа сервиса и дизайна,  Автомеханического колледжа,  Градостроительного колледжа,  Ярославского колледжа индустрии питания</vt:lpstr>
      <vt:lpstr>«Профпробы» для 6 классов проходили на базе  МУЦ ленинского и кировского района</vt:lpstr>
      <vt:lpstr>Презентация PowerPoint</vt:lpstr>
      <vt:lpstr>Презентация PowerPoint</vt:lpstr>
      <vt:lpstr>Презентация PowerPoint</vt:lpstr>
      <vt:lpstr>Рефлексия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 особых условий  для профессиональной ориентации детей  через систему «Профпроб»</dc:title>
  <dc:creator>Лена</dc:creator>
  <cp:lastModifiedBy>Лена</cp:lastModifiedBy>
  <cp:revision>19</cp:revision>
  <cp:lastPrinted>2017-03-30T19:11:16Z</cp:lastPrinted>
  <dcterms:created xsi:type="dcterms:W3CDTF">2017-03-21T20:26:45Z</dcterms:created>
  <dcterms:modified xsi:type="dcterms:W3CDTF">2017-11-06T20:13:04Z</dcterms:modified>
</cp:coreProperties>
</file>