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8" r:id="rId5"/>
    <p:sldId id="264" r:id="rId6"/>
    <p:sldId id="305" r:id="rId7"/>
    <p:sldId id="306" r:id="rId8"/>
    <p:sldId id="307" r:id="rId9"/>
    <p:sldId id="308" r:id="rId10"/>
    <p:sldId id="335" r:id="rId11"/>
    <p:sldId id="311" r:id="rId12"/>
    <p:sldId id="326" r:id="rId13"/>
    <p:sldId id="327" r:id="rId14"/>
    <p:sldId id="330" r:id="rId15"/>
    <p:sldId id="281" r:id="rId16"/>
    <p:sldId id="284" r:id="rId17"/>
    <p:sldId id="285" r:id="rId18"/>
    <p:sldId id="286" r:id="rId19"/>
    <p:sldId id="287" r:id="rId20"/>
    <p:sldId id="290" r:id="rId21"/>
    <p:sldId id="288" r:id="rId22"/>
    <p:sldId id="289" r:id="rId23"/>
    <p:sldId id="291" r:id="rId24"/>
    <p:sldId id="292" r:id="rId25"/>
    <p:sldId id="293" r:id="rId26"/>
    <p:sldId id="294" r:id="rId27"/>
    <p:sldId id="328" r:id="rId28"/>
    <p:sldId id="295" r:id="rId29"/>
    <p:sldId id="296" r:id="rId30"/>
    <p:sldId id="297" r:id="rId31"/>
    <p:sldId id="298" r:id="rId32"/>
    <p:sldId id="299" r:id="rId33"/>
    <p:sldId id="300" r:id="rId34"/>
    <p:sldId id="336" r:id="rId35"/>
    <p:sldId id="337" r:id="rId36"/>
    <p:sldId id="338" r:id="rId37"/>
    <p:sldId id="339" r:id="rId38"/>
    <p:sldId id="341" r:id="rId39"/>
    <p:sldId id="344" r:id="rId40"/>
    <p:sldId id="345" r:id="rId41"/>
    <p:sldId id="346" r:id="rId42"/>
    <p:sldId id="347" r:id="rId43"/>
    <p:sldId id="348" r:id="rId4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2392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88916-078E-43D0-894C-B1D43B1332C8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50E33-EF78-427A-9473-4A46F8361A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DDF8E-4586-443A-AD56-FD7625FFB715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9EBBD-7FBF-4F9D-B63E-EA1AFE3428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920DE-B343-4D54-A57E-3BF997821D46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F544F-E85C-4530-BD65-E4864D2CBD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1E2BE-599C-4007-9F0D-15DFE6554C65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6B2B7-739D-48E6-8415-F1D0A6702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6752F-AF9C-48B9-BE61-04E3A6DA8B8B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0E6CA-4F45-4532-AEB2-22989298DA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DA8EA-57D6-43DF-A32F-E13302F3A467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0236E-FF0D-40B1-8CF0-70C4BF5A1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21BAD-1684-4E06-9AAE-BBA68066972F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3F0B2-467D-43E3-AB49-1D9793294D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906A-ED6C-4299-9C7A-CE9333CFD395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3CED3-EABC-4F8D-A1CC-2EE1420D2C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E7CD7-8255-4A5E-B23E-7D7BA192FF77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DDF4C-FA1F-4F7D-AB9A-8997666EA7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EA362-BC91-48F6-9822-518DB915FDC7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C7D21-D9B6-4CAC-B585-F1D7934D3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622F4-DB8A-4C88-B5DB-FF9337416F89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512B3-E61D-4CC4-8ED0-2BF7AD1E00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3D667F-425B-469B-B187-B80A66C05956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D3B4FF-CDC1-4390-84A0-3CFB1DBB9E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ge.edu.ru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1989138"/>
            <a:ext cx="7407275" cy="4752975"/>
          </a:xfrm>
        </p:spPr>
        <p:txBody>
          <a:bodyPr/>
          <a:lstStyle/>
          <a:p>
            <a:r>
              <a:rPr lang="ru-RU" sz="48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Итоговое сочинение </a:t>
            </a:r>
          </a:p>
          <a:p>
            <a:r>
              <a:rPr lang="ru-RU" sz="48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в 11 классе</a:t>
            </a:r>
          </a:p>
          <a:p>
            <a:endParaRPr lang="ru-RU" sz="4800" b="1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endParaRPr lang="ru-RU" sz="2800" b="1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endParaRPr lang="ru-RU" sz="2800" b="1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endParaRPr lang="ru-RU" sz="2800" b="1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r>
              <a:rPr lang="en-US" sz="2800" b="1" smtClean="0">
                <a:solidFill>
                  <a:srgbClr val="000099"/>
                </a:solidFill>
                <a:latin typeface="Arial" charset="0"/>
                <a:cs typeface="Arial" charset="0"/>
              </a:rPr>
              <a:t>http://new.fipi.ru</a:t>
            </a:r>
            <a:r>
              <a:rPr lang="en-US" sz="2800" smtClean="0">
                <a:solidFill>
                  <a:srgbClr val="000099"/>
                </a:solidFill>
                <a:latin typeface="Arial" charset="0"/>
                <a:cs typeface="Arial" charset="0"/>
              </a:rPr>
              <a:t>/about/news/novyy-sayt-fipi</a:t>
            </a:r>
            <a:endParaRPr lang="ru-RU" sz="2800" smtClean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ъект 2"/>
          <p:cNvSpPr>
            <a:spLocks noGrp="1"/>
          </p:cNvSpPr>
          <p:nvPr>
            <p:ph idx="4294967295"/>
          </p:nvPr>
        </p:nvSpPr>
        <p:spPr>
          <a:xfrm>
            <a:off x="142875" y="0"/>
            <a:ext cx="8858250" cy="6858000"/>
          </a:xfrm>
        </p:spPr>
        <p:txBody>
          <a:bodyPr/>
          <a:lstStyle/>
          <a:p>
            <a:r>
              <a:rPr lang="ru-RU" sz="2600" b="1" smtClean="0">
                <a:solidFill>
                  <a:srgbClr val="000099"/>
                </a:solidFill>
                <a:latin typeface="Arial" charset="0"/>
                <a:cs typeface="Arial" charset="0"/>
              </a:rPr>
              <a:t>Во время проведения итогового сочинения (изложения) на рабочем столе обучающегося</a:t>
            </a:r>
            <a:r>
              <a:rPr lang="ru-RU" sz="2600" smtClean="0">
                <a:solidFill>
                  <a:srgbClr val="000099"/>
                </a:solidFill>
                <a:latin typeface="Arial" charset="0"/>
                <a:cs typeface="Arial" charset="0"/>
              </a:rPr>
              <a:t>, помимо регистрационного бланка и бланков записи, находятся:</a:t>
            </a:r>
          </a:p>
          <a:p>
            <a:r>
              <a:rPr lang="ru-RU" sz="2600" smtClean="0">
                <a:solidFill>
                  <a:srgbClr val="000099"/>
                </a:solidFill>
                <a:latin typeface="Arial" charset="0"/>
                <a:cs typeface="Arial" charset="0"/>
              </a:rPr>
              <a:t>ручка (гелевая, капиллярная или перьевая с чернилами черного цвета);</a:t>
            </a:r>
          </a:p>
          <a:p>
            <a:r>
              <a:rPr lang="ru-RU" sz="2600" smtClean="0">
                <a:solidFill>
                  <a:srgbClr val="000099"/>
                </a:solidFill>
                <a:latin typeface="Arial" charset="0"/>
                <a:cs typeface="Arial" charset="0"/>
              </a:rPr>
              <a:t>документ, удостоверяющий личность;</a:t>
            </a:r>
          </a:p>
          <a:p>
            <a:r>
              <a:rPr lang="ru-RU" sz="2600" smtClean="0">
                <a:solidFill>
                  <a:srgbClr val="000099"/>
                </a:solidFill>
                <a:latin typeface="Arial" charset="0"/>
                <a:cs typeface="Arial" charset="0"/>
              </a:rPr>
              <a:t>при необходимости лекарства и питание;</a:t>
            </a:r>
          </a:p>
          <a:p>
            <a:r>
              <a:rPr lang="ru-RU" sz="2600" smtClean="0">
                <a:solidFill>
                  <a:srgbClr val="000099"/>
                </a:solidFill>
                <a:latin typeface="Arial" charset="0"/>
                <a:cs typeface="Arial" charset="0"/>
              </a:rPr>
              <a:t>орфографический словарь, выданный членами комиссии</a:t>
            </a:r>
          </a:p>
          <a:p>
            <a:r>
              <a:rPr lang="ru-RU" sz="2600" b="1" smtClean="0">
                <a:latin typeface="Arial" charset="0"/>
                <a:cs typeface="Arial" charset="0"/>
              </a:rPr>
              <a:t>Во время проведения итогового сочинения (изложения) обучающимся запрещено иметь при себе средства связи, фото, аудио и видеоаппаратуру, справочные материалы, письменные заметки и иные средства хранения и передачи информации.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42875" y="142875"/>
            <a:ext cx="8858250" cy="65722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Завершение итогового сочинения (изложения):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по истечении установленного времени члены комиссии объявляют об окончании выполнения заданий. В организованном порядке члены комиссии производят сбор бланков итогового сочинения (изложения) у участников. Все  бланки участников итогового сочинения и сопроводительные документы члены комиссии передают руководителю;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руководитель после сбора материалов и заполнения, соответствующих форм передает все материалы техническому специалисту для копирования (сканирования) и передачи на проверку экспертам комиссии.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42875"/>
            <a:ext cx="9001125" cy="657225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Собранные бланки регистрации и бланки записи итогового сочинения (изложения) члены комиссии передают руководителю образовательной организации.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Участники, досрочно завершившие выполнение итогового сочинения (изложения), сдают бланки и покидают учебный кабинет, не дожидаясь завершения окончания итогового сочинения (изложения).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Лица, допустившие нарушение установленного порядка проведения итогового сочинения (изложения), удаляются по решению руководителя образовательной организации. Обучающиеся удаленные с итогового сочинения (изложения)  за нарушения установленного порядка проведения итогового сочинения (изложения) допускаются к повторной сдаче решением педагогического совета.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rgbClr val="C00000"/>
                </a:solidFill>
                <a:latin typeface="Arial" charset="0"/>
                <a:cs typeface="Arial" charset="0"/>
              </a:rPr>
              <a:t>Проверка итогового сочинения (изложения)</a:t>
            </a:r>
          </a:p>
          <a:p>
            <a:endParaRPr lang="ru-RU" b="1" smtClean="0">
              <a:latin typeface="Arial" charset="0"/>
              <a:cs typeface="Arial" charset="0"/>
            </a:endParaRPr>
          </a:p>
          <a:p>
            <a:r>
              <a:rPr lang="ru-RU" smtClean="0">
                <a:latin typeface="Arial" charset="0"/>
                <a:cs typeface="Arial" charset="0"/>
              </a:rPr>
              <a:t>Зачетная система оценивания используется в целях решения вопроса о допуске выпускника к государственной итоговой аттестации по программам среднего общего образования. 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42875"/>
            <a:ext cx="9001125" cy="65722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Проверка каждого сочинения (изложения) проводится однократно.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При выявлении сочинений, текст которых совпадает друг с другом более чем на 50 процентов, члены комиссии образовательной организации протоколируют данный факт и сообщают о нем в соответствующие органы управления образованием. За такие сочинения выставляется «незачет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Результаты проверки итоговых сочинений (изложений) и оценка вносятся в копию бланка регистрации.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ъект 2"/>
          <p:cNvSpPr>
            <a:spLocks noGrp="1"/>
          </p:cNvSpPr>
          <p:nvPr>
            <p:ph idx="4294967295"/>
          </p:nvPr>
        </p:nvSpPr>
        <p:spPr>
          <a:xfrm>
            <a:off x="142875" y="115888"/>
            <a:ext cx="9001125" cy="6626225"/>
          </a:xfrm>
        </p:spPr>
        <p:txBody>
          <a:bodyPr/>
          <a:lstStyle/>
          <a:p>
            <a:r>
              <a:rPr lang="ru-RU" sz="3600" b="1" smtClean="0">
                <a:latin typeface="Arial" charset="0"/>
                <a:cs typeface="Arial" charset="0"/>
              </a:rPr>
              <a:t>Проверка итоговых сочинений (изложений) и их оценивание комиссией </a:t>
            </a:r>
            <a:r>
              <a:rPr lang="ru-RU" sz="3600" smtClean="0">
                <a:latin typeface="Arial" charset="0"/>
                <a:cs typeface="Arial" charset="0"/>
              </a:rPr>
              <a:t>образовательной организации, муниципальными/региональными экспертными комиссиями </a:t>
            </a:r>
            <a:r>
              <a:rPr lang="ru-RU" sz="3600" b="1" smtClean="0">
                <a:solidFill>
                  <a:srgbClr val="000099"/>
                </a:solidFill>
                <a:latin typeface="Arial" charset="0"/>
                <a:cs typeface="Arial" charset="0"/>
              </a:rPr>
              <a:t>должна завершиться не позднее чем через неделю с даты проведения итогового сочинения (изложения).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42875" y="142875"/>
            <a:ext cx="9001125" cy="657225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Повторный допуск к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сдаче итогового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сочинения (изложения)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Повторно </a:t>
            </a:r>
            <a:r>
              <a:rPr lang="ru-RU" dirty="0">
                <a:latin typeface="Arial" pitchFamily="34" charset="0"/>
                <a:cs typeface="Arial" pitchFamily="34" charset="0"/>
              </a:rPr>
              <a:t>допускаются к сдаче итогового сочинения (изложения)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текущем </a:t>
            </a:r>
            <a:r>
              <a:rPr lang="ru-RU" dirty="0">
                <a:latin typeface="Arial" pitchFamily="34" charset="0"/>
                <a:cs typeface="Arial" pitchFamily="34" charset="0"/>
              </a:rPr>
              <a:t>году: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обучающиеся</a:t>
            </a:r>
            <a:r>
              <a:rPr lang="ru-RU" dirty="0">
                <a:latin typeface="Arial" pitchFamily="34" charset="0"/>
                <a:cs typeface="Arial" pitchFamily="34" charset="0"/>
              </a:rPr>
              <a:t>, получившие по итоговому сочинению (изложению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неудовлетворительный </a:t>
            </a:r>
            <a:r>
              <a:rPr lang="ru-RU" dirty="0">
                <a:latin typeface="Arial" pitchFamily="34" charset="0"/>
                <a:cs typeface="Arial" pitchFamily="34" charset="0"/>
              </a:rPr>
              <a:t>результат («незачет»);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обучающиеся</a:t>
            </a:r>
            <a:r>
              <a:rPr lang="ru-RU" dirty="0">
                <a:latin typeface="Arial" pitchFamily="34" charset="0"/>
                <a:cs typeface="Arial" pitchFamily="34" charset="0"/>
              </a:rPr>
              <a:t>, выпускники прошлых лет, не явившиеся 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итоговое сочинение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(изложение) по уважительным причинам (болезнь или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иные обстоятельства</a:t>
            </a:r>
            <a:r>
              <a:rPr lang="ru-RU" dirty="0">
                <a:latin typeface="Arial" pitchFamily="34" charset="0"/>
                <a:cs typeface="Arial" pitchFamily="34" charset="0"/>
              </a:rPr>
              <a:t>, подтвержденные документально);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обучающиеся</a:t>
            </a:r>
            <a:r>
              <a:rPr lang="ru-RU" dirty="0">
                <a:latin typeface="Arial" pitchFamily="34" charset="0"/>
                <a:cs typeface="Arial" pitchFamily="34" charset="0"/>
              </a:rPr>
              <a:t>, выпускники прошлых лет, не завершившие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сдачу итогового </a:t>
            </a:r>
            <a:r>
              <a:rPr lang="ru-RU" dirty="0">
                <a:latin typeface="Arial" pitchFamily="34" charset="0"/>
                <a:cs typeface="Arial" pitchFamily="34" charset="0"/>
              </a:rPr>
              <a:t>сочинения (изложения) по уважительным причинам (болезнь или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иные обстоятельства</a:t>
            </a:r>
            <a:r>
              <a:rPr lang="ru-RU" dirty="0">
                <a:latin typeface="Arial" pitchFamily="34" charset="0"/>
                <a:cs typeface="Arial" pitchFamily="34" charset="0"/>
              </a:rPr>
              <a:t>, подтвержденные документально).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ъект 2"/>
          <p:cNvSpPr>
            <a:spLocks noGrp="1"/>
          </p:cNvSpPr>
          <p:nvPr>
            <p:ph idx="4294967295"/>
          </p:nvPr>
        </p:nvSpPr>
        <p:spPr>
          <a:xfrm>
            <a:off x="142875" y="142875"/>
            <a:ext cx="8786813" cy="67151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	</a:t>
            </a:r>
          </a:p>
          <a:p>
            <a:pPr>
              <a:buFont typeface="Arial" charset="0"/>
              <a:buNone/>
            </a:pPr>
            <a:r>
              <a:rPr lang="ru-RU" smtClean="0"/>
              <a:t>	</a:t>
            </a:r>
          </a:p>
          <a:p>
            <a:pPr>
              <a:buFont typeface="Arial" charset="0"/>
              <a:buNone/>
            </a:pPr>
            <a:r>
              <a:rPr lang="ru-RU" smtClean="0"/>
              <a:t>	</a:t>
            </a:r>
            <a:r>
              <a:rPr lang="ru-RU" smtClean="0">
                <a:latin typeface="Arial" charset="0"/>
                <a:cs typeface="Arial" charset="0"/>
              </a:rPr>
              <a:t>В целях обеспечения права на объективное оценивание итогового сочинения (изложения) обучающимся предоставляется право подать в письменной форме </a:t>
            </a:r>
            <a:r>
              <a:rPr lang="ru-RU" b="1" smtClean="0">
                <a:latin typeface="Arial" charset="0"/>
                <a:cs typeface="Arial" charset="0"/>
              </a:rPr>
              <a:t>заявление на повторную проверку сданного ими итогового сочинения (изложения) комиссией из другой образовательной организации.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2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b="1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>
              <a:buFont typeface="Arial" charset="0"/>
              <a:buNone/>
            </a:pPr>
            <a:endParaRPr lang="ru-RU" b="1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>
              <a:buFont typeface="Arial" charset="0"/>
              <a:buNone/>
            </a:pPr>
            <a:endParaRPr lang="ru-RU" b="1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>
              <a:buFont typeface="Arial" charset="0"/>
              <a:buNone/>
            </a:pPr>
            <a:r>
              <a:rPr lang="ru-RU" b="1" smtClean="0">
                <a:solidFill>
                  <a:srgbClr val="C00000"/>
                </a:solidFill>
                <a:latin typeface="Arial" charset="0"/>
                <a:cs typeface="Arial" charset="0"/>
              </a:rPr>
              <a:t>Особенности формулировок тем итогового сочинения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85750" y="142875"/>
            <a:ext cx="8643938" cy="65722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Подходы к разработке формулировок тем итогового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сочинения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определяются </a:t>
            </a:r>
            <a:r>
              <a:rPr lang="ru-RU" dirty="0">
                <a:latin typeface="Arial" pitchFamily="34" charset="0"/>
                <a:cs typeface="Arial" pitchFamily="34" charset="0"/>
              </a:rPr>
              <a:t>задачами его введения: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выявить уровень речевой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культуры выпускника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, его начитанность, личностную зрелость и умение рассуждать с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опорой на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литературный материал по избранной теме.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Таким </a:t>
            </a:r>
            <a:r>
              <a:rPr lang="ru-RU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образом, </a:t>
            </a:r>
            <a:r>
              <a:rPr lang="ru-RU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назначение итогового </a:t>
            </a:r>
            <a:r>
              <a:rPr lang="ru-RU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сочинения – прежде всего, проверка речевых компетенций и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умения обращаться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 литературному материалу, выбрать наиболее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соответствующее проблематике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сочинения произведение</a:t>
            </a:r>
            <a:r>
              <a:rPr lang="ru-RU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(произведения) для раскрытия темы.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963" indent="0" algn="ctr">
              <a:buFont typeface="Arial" charset="0"/>
              <a:buNone/>
            </a:pPr>
            <a:endParaRPr lang="ru-RU" b="1" smtClean="0">
              <a:solidFill>
                <a:srgbClr val="C00000"/>
              </a:solidFill>
            </a:endParaRPr>
          </a:p>
          <a:p>
            <a:pPr marL="80963" indent="0" algn="ctr">
              <a:buFont typeface="Arial" charset="0"/>
              <a:buNone/>
            </a:pPr>
            <a:endParaRPr lang="ru-RU" b="1" smtClean="0">
              <a:solidFill>
                <a:srgbClr val="C00000"/>
              </a:solidFill>
            </a:endParaRPr>
          </a:p>
          <a:p>
            <a:pPr marL="80963" indent="0" algn="ctr">
              <a:buFont typeface="Arial" charset="0"/>
              <a:buNone/>
            </a:pPr>
            <a:r>
              <a:rPr lang="ru-RU" sz="44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Общая информация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42875"/>
            <a:ext cx="8929688" cy="65722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Литературоцентричность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выпускного сочинения обусловлена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традициями российской </a:t>
            </a:r>
            <a:r>
              <a:rPr lang="ru-RU" dirty="0">
                <a:latin typeface="Arial" pitchFamily="34" charset="0"/>
                <a:cs typeface="Arial" pitchFamily="34" charset="0"/>
              </a:rPr>
              <a:t>школы, в которой чтению и изучению художественной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литературы всегда </a:t>
            </a:r>
            <a:r>
              <a:rPr lang="ru-RU" dirty="0">
                <a:latin typeface="Arial" pitchFamily="34" charset="0"/>
                <a:cs typeface="Arial" pitchFamily="34" charset="0"/>
              </a:rPr>
              <a:t>отводилось важное место.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Опора </a:t>
            </a:r>
            <a:r>
              <a:rPr lang="ru-RU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 художественное произведение </a:t>
            </a:r>
            <a:r>
              <a:rPr lang="ru-RU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при написании </a:t>
            </a:r>
            <a:r>
              <a:rPr lang="ru-RU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сочинения подразумевает не просто ссылку на тот или </a:t>
            </a:r>
            <a:r>
              <a:rPr lang="ru-RU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иной художественный </a:t>
            </a:r>
            <a:r>
              <a:rPr lang="ru-RU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текст, но и обращение к нему на уровне аргументации</a:t>
            </a:r>
            <a:r>
              <a:rPr lang="ru-RU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использования </a:t>
            </a:r>
            <a:r>
              <a:rPr lang="ru-RU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примеров, связанных с проблематикой и тематикой произведений</a:t>
            </a:r>
            <a:r>
              <a:rPr lang="ru-RU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системой </a:t>
            </a:r>
            <a:r>
              <a:rPr lang="ru-RU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действующих </a:t>
            </a:r>
            <a:r>
              <a:rPr lang="ru-RU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лиц.</a:t>
            </a:r>
            <a:endParaRPr lang="ru-RU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ъект 2"/>
          <p:cNvSpPr>
            <a:spLocks noGrp="1"/>
          </p:cNvSpPr>
          <p:nvPr>
            <p:ph idx="4294967295"/>
          </p:nvPr>
        </p:nvSpPr>
        <p:spPr>
          <a:xfrm>
            <a:off x="0" y="214313"/>
            <a:ext cx="9001125" cy="6500812"/>
          </a:xfrm>
        </p:spPr>
        <p:txBody>
          <a:bodyPr/>
          <a:lstStyle/>
          <a:p>
            <a:endParaRPr lang="ru-RU" smtClean="0">
              <a:latin typeface="Arial" charset="0"/>
              <a:cs typeface="Arial" charset="0"/>
            </a:endParaRPr>
          </a:p>
          <a:p>
            <a:r>
              <a:rPr lang="ru-RU" smtClean="0">
                <a:latin typeface="Arial" charset="0"/>
                <a:cs typeface="Arial" charset="0"/>
              </a:rPr>
              <a:t>Рособрнадзор разрабатывает </a:t>
            </a:r>
            <a:r>
              <a:rPr lang="ru-RU" b="1" smtClean="0">
                <a:latin typeface="Arial" charset="0"/>
                <a:cs typeface="Arial" charset="0"/>
              </a:rPr>
              <a:t>закрытый перечень тем сочинений 2014-2015 учебного года и проводит их комплектацию по часовым поясам.</a:t>
            </a:r>
            <a:r>
              <a:rPr lang="ru-RU" smtClean="0">
                <a:latin typeface="Arial" charset="0"/>
                <a:cs typeface="Arial" charset="0"/>
              </a:rPr>
              <a:t> </a:t>
            </a:r>
          </a:p>
          <a:p>
            <a:r>
              <a:rPr lang="ru-RU" b="1" smtClean="0">
                <a:solidFill>
                  <a:srgbClr val="000099"/>
                </a:solidFill>
                <a:latin typeface="Arial" charset="0"/>
                <a:cs typeface="Arial" charset="0"/>
              </a:rPr>
              <a:t>Экзаменационный комплект будет включать 5 тем сочинений из закрытого перечня (по одной теме от каждого общего тематического направления).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rgbClr val="000099"/>
                </a:solidFill>
                <a:latin typeface="Arial" charset="0"/>
                <a:cs typeface="Arial" charset="0"/>
              </a:rPr>
              <a:t>Направления сочинения 2014 г.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«Недаром помнит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вся Россия</a:t>
            </a:r>
            <a:r>
              <a:rPr lang="ru-RU" dirty="0">
                <a:latin typeface="Arial" pitchFamily="34" charset="0"/>
                <a:cs typeface="Arial" pitchFamily="34" charset="0"/>
              </a:rPr>
              <a:t>…» (200-</a:t>
            </a:r>
          </a:p>
          <a:p>
            <a:pPr marL="82296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летний юбилей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М.Ю.Лермонтова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Вопросы, </a:t>
            </a:r>
            <a:r>
              <a:rPr lang="ru-RU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заданные человечеству войной.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Человек и природа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отечественной и мировой литературе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Спор поколений</a:t>
            </a:r>
            <a:r>
              <a:rPr lang="ru-RU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вместе </a:t>
            </a:r>
            <a:r>
              <a:rPr lang="ru-RU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врозь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Чем люди живы?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42875"/>
            <a:ext cx="9001125" cy="6715125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При составлении тем сочинений не используются узко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заданные формулировки </a:t>
            </a:r>
            <a:r>
              <a:rPr lang="ru-RU" dirty="0">
                <a:latin typeface="Arial" pitchFamily="34" charset="0"/>
                <a:cs typeface="Arial" pitchFamily="34" charset="0"/>
              </a:rPr>
              <a:t>и осуществляется опора на следующие принципы: посильность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ясность </a:t>
            </a:r>
            <a:r>
              <a:rPr lang="ru-RU" dirty="0">
                <a:latin typeface="Arial" pitchFamily="34" charset="0"/>
                <a:cs typeface="Arial" pitchFamily="34" charset="0"/>
              </a:rPr>
              <a:t>и точность постановки проблемы.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Темы </a:t>
            </a:r>
            <a:r>
              <a:rPr lang="ru-RU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позволят выпускнику </a:t>
            </a:r>
            <a:r>
              <a:rPr lang="ru-RU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выбирать литературный </a:t>
            </a:r>
            <a:r>
              <a:rPr lang="ru-RU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материал, на который он будет опираться в своих рассуждениях</a:t>
            </a:r>
            <a:r>
              <a:rPr lang="ru-RU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качестве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примера ниже приведены несколько формулировок тем (данные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темы сочинений </a:t>
            </a:r>
            <a:r>
              <a:rPr lang="ru-RU" dirty="0">
                <a:latin typeface="Arial" pitchFamily="34" charset="0"/>
                <a:cs typeface="Arial" pitchFamily="34" charset="0"/>
              </a:rPr>
              <a:t>не соответствуют открытым тематическим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направлениям</a:t>
            </a:r>
            <a:r>
              <a:rPr lang="ru-RU" dirty="0">
                <a:latin typeface="Arial" pitchFamily="34" charset="0"/>
                <a:cs typeface="Arial" pitchFamily="34" charset="0"/>
              </a:rPr>
              <a:t>, по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которым будут </a:t>
            </a:r>
            <a:r>
              <a:rPr lang="ru-RU" dirty="0">
                <a:latin typeface="Arial" pitchFamily="34" charset="0"/>
                <a:cs typeface="Arial" pitchFamily="34" charset="0"/>
              </a:rPr>
              <a:t>формироваться темы итогового сочинения в 2014-2015 учебном году).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1. На какие жизненные вопросы может помочь тебе ответить литература?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2. Почему люди пишут стихи?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3. Мечта уводит от жизни или ведёт по жизненному пути?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25" cy="1071563"/>
          </a:xfrm>
        </p:spPr>
        <p:txBody>
          <a:bodyPr/>
          <a:lstStyle/>
          <a:p>
            <a:r>
              <a:rPr lang="ru-RU" sz="3200" b="1" smtClean="0">
                <a:solidFill>
                  <a:srgbClr val="000099"/>
                </a:solidFill>
                <a:latin typeface="Arial" charset="0"/>
                <a:cs typeface="Arial" charset="0"/>
              </a:rPr>
              <a:t>Инструкция для выпускников, размещаемая на экзаменационном листе</a:t>
            </a:r>
          </a:p>
        </p:txBody>
      </p:sp>
      <p:sp>
        <p:nvSpPr>
          <p:cNvPr id="36866" name="Объект 2"/>
          <p:cNvSpPr>
            <a:spLocks noGrp="1"/>
          </p:cNvSpPr>
          <p:nvPr>
            <p:ph idx="1"/>
          </p:nvPr>
        </p:nvSpPr>
        <p:spPr>
          <a:xfrm>
            <a:off x="142875" y="1071563"/>
            <a:ext cx="8791575" cy="5786437"/>
          </a:xfrm>
        </p:spPr>
        <p:txBody>
          <a:bodyPr/>
          <a:lstStyle/>
          <a:p>
            <a:r>
              <a:rPr lang="ru-RU" sz="2200" smtClean="0">
                <a:latin typeface="Arial" charset="0"/>
                <a:cs typeface="Arial" charset="0"/>
              </a:rPr>
              <a:t>Выберите только ОДНУ из предложенных ниже тем сочинений, а затем напишите сочинение на эту тему (рекомендуемый объём не менее 350 слов).</a:t>
            </a:r>
          </a:p>
          <a:p>
            <a:r>
              <a:rPr lang="ru-RU" sz="2200" smtClean="0">
                <a:latin typeface="Arial" charset="0"/>
                <a:cs typeface="Arial" charset="0"/>
              </a:rPr>
              <a:t>Сформулируйте свою точку зрения и аргументируйте свою позицию, выстраивая рассуждение в рамках заявленной темы на основе не менее одного произведения отечественной или мировой литературы по Вашему выбору (количество привлеченных произведений не так важно, как глубина раскрытия темы с опорой на литературный материал).</a:t>
            </a:r>
          </a:p>
          <a:p>
            <a:r>
              <a:rPr lang="ru-RU" sz="2200" smtClean="0">
                <a:latin typeface="Arial" charset="0"/>
                <a:cs typeface="Arial" charset="0"/>
              </a:rPr>
              <a:t>Продумайте композицию сочинения. Обращайте внимание на речевое оформление и соблюдение норм грамотности (разрешается пользоваться орфографическим словарём). Сочинение пишите чётко и разборчиво.</a:t>
            </a:r>
          </a:p>
          <a:p>
            <a:r>
              <a:rPr lang="ru-RU" sz="2200" smtClean="0">
                <a:latin typeface="Arial" charset="0"/>
                <a:cs typeface="Arial" charset="0"/>
              </a:rPr>
              <a:t>При оценке сочинения в первую очередь учитывается соответствие выбранной теме и аргументированное привлечение литературных произведений.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789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sz="3600" b="1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sz="36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Критерии оценивания </a:t>
            </a:r>
          </a:p>
          <a:p>
            <a:pPr algn="ctr">
              <a:buFont typeface="Arial" charset="0"/>
              <a:buNone/>
            </a:pPr>
            <a:r>
              <a:rPr lang="ru-RU" sz="36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итогового сочинения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ъект 2"/>
          <p:cNvSpPr>
            <a:spLocks noGrp="1"/>
          </p:cNvSpPr>
          <p:nvPr>
            <p:ph sz="half" idx="4294967295"/>
          </p:nvPr>
        </p:nvSpPr>
        <p:spPr>
          <a:xfrm>
            <a:off x="0" y="285750"/>
            <a:ext cx="9001125" cy="6572250"/>
          </a:xfrm>
        </p:spPr>
        <p:txBody>
          <a:bodyPr/>
          <a:lstStyle/>
          <a:p>
            <a:r>
              <a:rPr lang="ru-RU" b="1" smtClean="0">
                <a:solidFill>
                  <a:srgbClr val="000099"/>
                </a:solidFill>
                <a:latin typeface="Arial" charset="0"/>
                <a:cs typeface="Arial" charset="0"/>
              </a:rPr>
              <a:t>Сочинение оценивается по пяти критериям. Критерии № 1 и № 2 являются основными</a:t>
            </a:r>
            <a:r>
              <a:rPr lang="ru-RU" smtClean="0">
                <a:latin typeface="Arial" charset="0"/>
                <a:cs typeface="Arial" charset="0"/>
              </a:rPr>
              <a:t>.</a:t>
            </a:r>
          </a:p>
          <a:p>
            <a:endParaRPr lang="ru-RU" smtClean="0">
              <a:latin typeface="Arial" charset="0"/>
              <a:cs typeface="Arial" charset="0"/>
            </a:endParaRPr>
          </a:p>
          <a:p>
            <a:r>
              <a:rPr lang="ru-RU" smtClean="0">
                <a:latin typeface="Arial" charset="0"/>
                <a:cs typeface="Arial" charset="0"/>
              </a:rPr>
              <a:t>Для получения «зачета» за итоговое сочинение необходимо получить «зачет» по критериям № 1 и № 2 (выставление «незачета» по одному из этих критериев автоматически ведет к «незачету» за работу в целом), а также дополнительно «зачет» хотя бы по одному из других критериев (№ 3-№ 5).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8388350" cy="868362"/>
          </a:xfrm>
        </p:spPr>
        <p:txBody>
          <a:bodyPr/>
          <a:lstStyle/>
          <a:p>
            <a:r>
              <a:rPr lang="ru-RU" sz="28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Критерии оценивания итогового сочинения и изложения </a:t>
            </a:r>
            <a:endParaRPr lang="ru-RU" sz="2800" b="1" smtClean="0">
              <a:latin typeface="Arial" charset="0"/>
              <a:cs typeface="Arial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214313" y="1285875"/>
          <a:ext cx="8786812" cy="54578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28694"/>
                <a:gridCol w="3624626"/>
                <a:gridCol w="4233554"/>
              </a:tblGrid>
              <a:tr h="45244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Сочинение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Изложение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0488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Соответствие теме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Содержание изложения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35732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Аргументация. Привлечение литературного материала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Логичность изложения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0488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Композиция и логика рассуждения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Использование элементов стиля исходного текста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0488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Качество письменной речи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488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Грамотность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42875"/>
            <a:ext cx="9001125" cy="671512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При выставлении оценки учитывается объем сочинения. </a:t>
            </a:r>
            <a:r>
              <a:rPr lang="ru-RU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Рекомендуемое количество </a:t>
            </a:r>
            <a:r>
              <a:rPr lang="ru-RU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слов – 350</a:t>
            </a:r>
            <a:r>
              <a:rPr lang="ru-RU" dirty="0">
                <a:latin typeface="Arial" pitchFamily="34" charset="0"/>
                <a:cs typeface="Arial" pitchFamily="34" charset="0"/>
              </a:rPr>
              <a:t>. Если в сочинении менее 250 слов (в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подсчёт включаются </a:t>
            </a:r>
            <a:r>
              <a:rPr lang="ru-RU" dirty="0">
                <a:latin typeface="Arial" pitchFamily="34" charset="0"/>
                <a:cs typeface="Arial" pitchFamily="34" charset="0"/>
              </a:rPr>
              <a:t>все слова, в том числе и служебные), то за такую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работу ставится </a:t>
            </a:r>
            <a:r>
              <a:rPr lang="ru-RU" dirty="0">
                <a:latin typeface="Arial" pitchFamily="34" charset="0"/>
                <a:cs typeface="Arial" pitchFamily="34" charset="0"/>
              </a:rPr>
              <a:t>«незачет».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Максимальное </a:t>
            </a:r>
            <a:r>
              <a:rPr lang="ru-RU" dirty="0">
                <a:latin typeface="Arial" pitchFamily="34" charset="0"/>
                <a:cs typeface="Arial" pitchFamily="34" charset="0"/>
              </a:rPr>
              <a:t>количество слов в сочинении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не устанавливается</a:t>
            </a:r>
            <a:r>
              <a:rPr lang="ru-RU" dirty="0">
                <a:latin typeface="Arial" pitchFamily="34" charset="0"/>
                <a:cs typeface="Arial" pitchFamily="34" charset="0"/>
              </a:rPr>
              <a:t>: в определении объема своего сочинения выпускник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должен исходить </a:t>
            </a:r>
            <a:r>
              <a:rPr lang="ru-RU" dirty="0">
                <a:latin typeface="Arial" pitchFamily="34" charset="0"/>
                <a:cs typeface="Arial" pitchFamily="34" charset="0"/>
              </a:rPr>
              <a:t>из того, что на всю работу отводится 3 часа 55 минут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Если сочинение списано из какого-либо источника, включая интернет,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то за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такую работу ставится «незачет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».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Выпускнику </a:t>
            </a:r>
            <a:r>
              <a:rPr lang="ru-RU" dirty="0">
                <a:latin typeface="Arial" pitchFamily="34" charset="0"/>
                <a:cs typeface="Arial" pitchFamily="34" charset="0"/>
              </a:rPr>
              <a:t>разрешается пользоваться орфографическим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словарём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214313"/>
            <a:ext cx="9001125" cy="6500812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Критерий № 1 «Соответствие теме»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Данный критерий нацеливает на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проверку содержания сочинения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1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Выпускник рассуждает на предложенную тему, выбрав путь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её раскрытия </a:t>
            </a:r>
            <a:r>
              <a:rPr lang="ru-RU" dirty="0">
                <a:latin typeface="Arial" pitchFamily="34" charset="0"/>
                <a:cs typeface="Arial" pitchFamily="34" charset="0"/>
              </a:rPr>
              <a:t>(например, отвечает на вопрос, поставленный в теме,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или размышляет </a:t>
            </a:r>
            <a:r>
              <a:rPr lang="ru-RU" dirty="0">
                <a:latin typeface="Arial" pitchFamily="34" charset="0"/>
                <a:cs typeface="Arial" pitchFamily="34" charset="0"/>
              </a:rPr>
              <a:t>над предложенной проблемой, или строит высказывание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 основе </a:t>
            </a:r>
            <a:r>
              <a:rPr lang="ru-RU" dirty="0">
                <a:latin typeface="Arial" pitchFamily="34" charset="0"/>
                <a:cs typeface="Arial" pitchFamily="34" charset="0"/>
              </a:rPr>
              <a:t>связанных с темой тезисов и т.п.).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«Незачет» ставится только при условии, если сочинение </a:t>
            </a:r>
            <a:r>
              <a:rPr lang="ru-RU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не соответствует </a:t>
            </a:r>
            <a:r>
              <a:rPr lang="ru-RU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теме или в нем не прослеживается конкретной </a:t>
            </a:r>
            <a:r>
              <a:rPr lang="ru-RU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цели высказывания</a:t>
            </a:r>
            <a:r>
              <a:rPr lang="ru-RU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т.е. коммуникативного замысла (во всех остальных </a:t>
            </a:r>
            <a:r>
              <a:rPr lang="ru-RU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случаях выставляется </a:t>
            </a:r>
            <a:r>
              <a:rPr lang="ru-RU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«зачет»).</a:t>
            </a:r>
            <a:endParaRPr lang="ru-RU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ъект 2"/>
          <p:cNvSpPr>
            <a:spLocks noGrp="1"/>
          </p:cNvSpPr>
          <p:nvPr>
            <p:ph idx="4294967295"/>
          </p:nvPr>
        </p:nvSpPr>
        <p:spPr>
          <a:xfrm>
            <a:off x="179388" y="115888"/>
            <a:ext cx="8964612" cy="6626225"/>
          </a:xfrm>
        </p:spPr>
        <p:txBody>
          <a:bodyPr/>
          <a:lstStyle/>
          <a:p>
            <a:endParaRPr lang="ru-RU" sz="3600" b="1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r>
              <a:rPr lang="ru-RU" sz="3600" b="1" smtClean="0">
                <a:solidFill>
                  <a:srgbClr val="000099"/>
                </a:solidFill>
                <a:latin typeface="Arial" charset="0"/>
                <a:cs typeface="Arial" charset="0"/>
              </a:rPr>
              <a:t>В 2014-2015 учебном году будет проводиться итоговое сочинение (изложение)</a:t>
            </a:r>
            <a:r>
              <a:rPr lang="ru-RU" sz="3600" smtClean="0">
                <a:latin typeface="Arial" charset="0"/>
                <a:cs typeface="Arial" charset="0"/>
              </a:rPr>
              <a:t> </a:t>
            </a:r>
            <a:r>
              <a:rPr lang="ru-RU" sz="2000" smtClean="0">
                <a:latin typeface="Arial" charset="0"/>
                <a:cs typeface="Arial" charset="0"/>
              </a:rPr>
              <a:t>в соответствии с Приказом Министерства образования и науки Российской Федерации «О внесении изменений в Порядок проведения государственной итоговой аттестации по образовательным программам среднего общего образования»  № 923 от 05.08.2014 (зарегистрирован Минюстом России 15.08.2014, регистрационный № 33604).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Объект 2"/>
          <p:cNvSpPr>
            <a:spLocks noGrp="1"/>
          </p:cNvSpPr>
          <p:nvPr>
            <p:ph idx="4294967295"/>
          </p:nvPr>
        </p:nvSpPr>
        <p:spPr>
          <a:xfrm>
            <a:off x="0" y="142875"/>
            <a:ext cx="9144000" cy="6572250"/>
          </a:xfrm>
        </p:spPr>
        <p:txBody>
          <a:bodyPr/>
          <a:lstStyle/>
          <a:p>
            <a:r>
              <a:rPr lang="ru-RU" sz="2100" b="1" smtClean="0">
                <a:solidFill>
                  <a:srgbClr val="000099"/>
                </a:solidFill>
                <a:latin typeface="Arial" charset="0"/>
                <a:cs typeface="Arial" charset="0"/>
              </a:rPr>
              <a:t>Критерий №2 «Аргументация. Привлечение литературного материала»</a:t>
            </a:r>
          </a:p>
          <a:p>
            <a:r>
              <a:rPr lang="ru-RU" sz="2100" smtClean="0">
                <a:latin typeface="Arial" charset="0"/>
                <a:cs typeface="Arial" charset="0"/>
              </a:rPr>
              <a:t>Данный критерий нацеливает на проверку умения использовать литературный материал (художественные произведения, дневники, мемуары, публицистику) для построения рассуждения на предложенную тему и для аргументации своей позиции.</a:t>
            </a:r>
          </a:p>
          <a:p>
            <a:r>
              <a:rPr lang="ru-RU" sz="2100" b="1" smtClean="0">
                <a:latin typeface="Arial" charset="0"/>
                <a:cs typeface="Arial" charset="0"/>
              </a:rPr>
              <a:t>Выпускник строит рассуждение, привлекая для аргументации не менее одного произведения отечественной или мировой литературы, избирая свой путь использования литературного материала; при этом он может показать разный уровень осмысления художественного текста: от элементов смыслового анализа (например, тематика, проблематика, сюжет, характеры и т.п.) до комплексного анализа произведения в единстве формы и содержания и его интерпретации в аспекте выбранной темы.</a:t>
            </a:r>
          </a:p>
          <a:p>
            <a:r>
              <a:rPr lang="ru-RU" sz="2100" i="1" smtClean="0">
                <a:solidFill>
                  <a:srgbClr val="000099"/>
                </a:solidFill>
                <a:latin typeface="Arial" charset="0"/>
                <a:cs typeface="Arial" charset="0"/>
              </a:rPr>
              <a:t>«Незачет» ставится при условии, если сочинение написано без привлечения литературного материала, или в нем существенно искажено содержание произведения, или литературные произведения лишь упоминаются в работе, не становясь опорой для рассуждения .</a:t>
            </a:r>
            <a:endParaRPr lang="ru-RU" sz="2100" smtClean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42875"/>
            <a:ext cx="9001125" cy="671512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Критерий № 3 «Композиция и логика рассуждения»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Данный критерий нацеливает на проверку умения логично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выстраивать рассуждение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на предложенную тему.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Выпускник аргументирует высказанные мысли, стараясь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выдерживать соотношение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между тезисом и доказательствами.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«Незачет» ставится при условии, если грубые логические </a:t>
            </a:r>
            <a:r>
              <a:rPr lang="ru-RU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нарушения мешают </a:t>
            </a:r>
            <a:r>
              <a:rPr lang="ru-RU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пониманию смысла сказанного или отсутствует </a:t>
            </a:r>
            <a:r>
              <a:rPr lang="ru-RU" i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тезисно-доказательная</a:t>
            </a:r>
            <a:r>
              <a:rPr lang="ru-RU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часть (во всех остальных случаях выставляется «зачет»).</a:t>
            </a:r>
            <a:endParaRPr lang="ru-RU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42875"/>
            <a:ext cx="9001125" cy="657225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Критерий № 4 «Качество письменной речи»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Данный критерий нацеливает на проверку речевого оформления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текста сочинения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Выпускник точно выражает мысли, используя разнообразную лексику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 различные </a:t>
            </a:r>
            <a:r>
              <a:rPr lang="ru-RU" dirty="0">
                <a:latin typeface="Arial" pitchFamily="34" charset="0"/>
                <a:cs typeface="Arial" pitchFamily="34" charset="0"/>
              </a:rPr>
              <a:t>грамматические конструкции, при необходимости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уместно употребляет </a:t>
            </a:r>
            <a:r>
              <a:rPr lang="ru-RU" dirty="0">
                <a:latin typeface="Arial" pitchFamily="34" charset="0"/>
                <a:cs typeface="Arial" pitchFamily="34" charset="0"/>
              </a:rPr>
              <a:t>термины, избегает речевых штампов.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«Незачет» ставится при условии, если низкое качество речи, в </a:t>
            </a:r>
            <a:r>
              <a:rPr lang="ru-RU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том числе </a:t>
            </a:r>
            <a:r>
              <a:rPr lang="ru-RU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речевые ошибки, существенно затрудняют понимание </a:t>
            </a:r>
            <a:r>
              <a:rPr lang="ru-RU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смысла сочинения </a:t>
            </a:r>
            <a:r>
              <a:rPr lang="ru-RU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(во всех остальных случаях выставляется «зачет»).</a:t>
            </a:r>
            <a:endParaRPr lang="ru-RU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Объект 2"/>
          <p:cNvSpPr>
            <a:spLocks noGrp="1"/>
          </p:cNvSpPr>
          <p:nvPr>
            <p:ph idx="4294967295"/>
          </p:nvPr>
        </p:nvSpPr>
        <p:spPr>
          <a:xfrm>
            <a:off x="0" y="142875"/>
            <a:ext cx="8929688" cy="6500813"/>
          </a:xfrm>
        </p:spPr>
        <p:txBody>
          <a:bodyPr/>
          <a:lstStyle/>
          <a:p>
            <a:endParaRPr lang="ru-RU" b="1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r>
              <a:rPr lang="ru-RU" b="1" smtClean="0">
                <a:solidFill>
                  <a:srgbClr val="000099"/>
                </a:solidFill>
                <a:latin typeface="Arial" charset="0"/>
                <a:cs typeface="Arial" charset="0"/>
              </a:rPr>
              <a:t>Критерий № 5 «Грамотность»</a:t>
            </a:r>
          </a:p>
          <a:p>
            <a:r>
              <a:rPr lang="ru-RU" b="1" smtClean="0">
                <a:latin typeface="Arial" charset="0"/>
                <a:cs typeface="Arial" charset="0"/>
              </a:rPr>
              <a:t>Данный критерий позволяет оценить грамотность выпускника.</a:t>
            </a:r>
          </a:p>
          <a:p>
            <a:r>
              <a:rPr lang="ru-RU" i="1" smtClean="0">
                <a:latin typeface="Arial" charset="0"/>
                <a:cs typeface="Arial" charset="0"/>
              </a:rPr>
              <a:t>«Незачет» ставится, если грамматические, орфографические и</a:t>
            </a:r>
          </a:p>
          <a:p>
            <a:r>
              <a:rPr lang="ru-RU" i="1" smtClean="0">
                <a:latin typeface="Arial" charset="0"/>
                <a:cs typeface="Arial" charset="0"/>
              </a:rPr>
              <a:t>пунктуационные ошибки, допущенные в сочинении, затрудняют чтение и</a:t>
            </a:r>
          </a:p>
          <a:p>
            <a:r>
              <a:rPr lang="ru-RU" i="1" smtClean="0">
                <a:latin typeface="Arial" charset="0"/>
                <a:cs typeface="Arial" charset="0"/>
              </a:rPr>
              <a:t>понимание текста (в сумме более 5 ошибок на 100 слов).</a:t>
            </a:r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14313" y="214313"/>
            <a:ext cx="8715375" cy="642937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Критерии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оценивания итогового изложения организациями, реализующими образовательные программы среднего общего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образования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Изложение (подробное) оценивается по пяти критериям.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1. «Содержание изложения»,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2. «Логичность изложения»,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3. «Использование элементов стиля исходного текста»,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4. «Качество письменной речи»,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5. «Грамотность».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42875"/>
            <a:ext cx="8929688" cy="6715125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Критерии №1 и №2 являются основными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:</a:t>
            </a:r>
            <a:r>
              <a:rPr lang="ru-RU" sz="36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для получения «зачета» за итоговое изложение необходимо получить «зачет» по критериям №1 и №2 (выставление «незачета» по одному из этих критериев автоматически ведет к «незачету» за работу в целом), а также «зачет» хотя бы по одному из других критериев (№3-№5).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оценивании изложения учитывается его объем. Выпускникам рекомендуется писать изложение в объеме 250-300 слов. Максимальное количество слов в работе не устанавливается: выпускник должен исходить из содержания исходного текста и времени, отводимом на всю работу. Если в изложении менее 150 слов (в подсчет включаются все слова, в том числе и служебные), то за такую работу ставится «незачет».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Выпускнику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разрешается пользоваться орфографическим и толковым словарями.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42875" y="0"/>
            <a:ext cx="8858250" cy="6858000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Критерий № 1 «Содержание изложения»</a:t>
            </a:r>
            <a:endParaRPr lang="ru-RU" sz="38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800" dirty="0">
                <a:latin typeface="Arial" pitchFamily="34" charset="0"/>
                <a:cs typeface="Arial" pitchFamily="34" charset="0"/>
              </a:rPr>
              <a:t>Проверяется умение выпускника передать содержание исходного текста.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800" dirty="0">
                <a:latin typeface="Arial" pitchFamily="34" charset="0"/>
                <a:cs typeface="Arial" pitchFamily="34" charset="0"/>
              </a:rPr>
              <a:t>«</a:t>
            </a:r>
            <a:r>
              <a:rPr lang="ru-RU" sz="3800" b="1" dirty="0">
                <a:latin typeface="Arial" pitchFamily="34" charset="0"/>
                <a:cs typeface="Arial" pitchFamily="34" charset="0"/>
              </a:rPr>
              <a:t>Незачет</a:t>
            </a:r>
            <a:r>
              <a:rPr lang="ru-RU" sz="3800" dirty="0">
                <a:latin typeface="Arial" pitchFamily="34" charset="0"/>
                <a:cs typeface="Arial" pitchFamily="34" charset="0"/>
              </a:rPr>
              <a:t>» ставится, если выпускник существенно исказил содержание прочитанного текста или не передал его содержания. Во всех остальных случаях выставляется «</a:t>
            </a:r>
            <a:r>
              <a:rPr lang="ru-RU" sz="3800" b="1" dirty="0">
                <a:latin typeface="Arial" pitchFamily="34" charset="0"/>
                <a:cs typeface="Arial" pitchFamily="34" charset="0"/>
              </a:rPr>
              <a:t>зачет</a:t>
            </a:r>
            <a:r>
              <a:rPr lang="ru-RU" sz="3800" dirty="0">
                <a:latin typeface="Arial" pitchFamily="34" charset="0"/>
                <a:cs typeface="Arial" pitchFamily="34" charset="0"/>
              </a:rPr>
              <a:t>». </a:t>
            </a:r>
            <a:endParaRPr lang="ru-RU" sz="38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3800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Критерий №2 «Логичность изложения»</a:t>
            </a:r>
            <a:endParaRPr lang="ru-RU" sz="38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800" dirty="0">
                <a:latin typeface="Arial" pitchFamily="34" charset="0"/>
                <a:cs typeface="Arial" pitchFamily="34" charset="0"/>
              </a:rPr>
              <a:t>Проверяется умение выпускника логично, последовательно излагать содержание исходного текста, избегать неоправданных повторов и нарушений последовательности внутри смысловых частей изложения.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800" dirty="0">
                <a:latin typeface="Arial" pitchFamily="34" charset="0"/>
                <a:cs typeface="Arial" pitchFamily="34" charset="0"/>
              </a:rPr>
              <a:t>«</a:t>
            </a:r>
            <a:r>
              <a:rPr lang="ru-RU" sz="3800" b="1" dirty="0">
                <a:latin typeface="Arial" pitchFamily="34" charset="0"/>
                <a:cs typeface="Arial" pitchFamily="34" charset="0"/>
              </a:rPr>
              <a:t>Незачет</a:t>
            </a:r>
            <a:r>
              <a:rPr lang="ru-RU" sz="3800" dirty="0">
                <a:latin typeface="Arial" pitchFamily="34" charset="0"/>
                <a:cs typeface="Arial" pitchFamily="34" charset="0"/>
              </a:rPr>
              <a:t>» ставится, если грубые логические нарушения мешают пониманию смысла изложенного. Во всех остальных случаях выставляется «</a:t>
            </a:r>
            <a:r>
              <a:rPr lang="ru-RU" sz="3800" b="1" dirty="0">
                <a:latin typeface="Arial" pitchFamily="34" charset="0"/>
                <a:cs typeface="Arial" pitchFamily="34" charset="0"/>
              </a:rPr>
              <a:t>зачет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38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Критерий № 3 «Использование элементов стиля исходного текста»</a:t>
            </a:r>
            <a:endParaRPr lang="ru-RU" sz="38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Проверяется умение выпускника сохранить в изложении отдельные элементы стиля исходного текста.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Незачет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» ставится, если в изложении совершенно отсутствуют элементы стиля исходного текста. Во всех остальных случаях выставляется «</a:t>
            </a: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зачет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42875"/>
            <a:ext cx="9001125" cy="650081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Критерий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№ 4 «Качество письменной речи»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Проверяется умение выпускника выражать мысли, используя разнообразную лексику и различные речевые конструкции.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«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Незачет</a:t>
            </a:r>
            <a:r>
              <a:rPr lang="ru-RU" dirty="0">
                <a:latin typeface="Arial" pitchFamily="34" charset="0"/>
                <a:cs typeface="Arial" pitchFamily="34" charset="0"/>
              </a:rPr>
              <a:t>» ставится, если низкое качество речи, в том числе грубые речевые ошибки, существенно затрудняют понимание смысла изложения. Во всех остальных случаях выставляется «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зачет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Критерий № 5 «Грамотность»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Проверяется грамотность выпускника.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Незачет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 ставится, если грамматические, орфографические и пунктуационные ошибки, допущенные в изложении, затрудняют чтение и понимание текста (в сумме более 10 ошибок на 100 слов).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120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b="1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sz="36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Рекомендации по подготовке к сочинению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42875" y="214313"/>
            <a:ext cx="8858250" cy="66436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«Недаром помнит вся Россия…» (200-</a:t>
            </a:r>
          </a:p>
          <a:p>
            <a:pPr marL="82296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летний юбилей М.Ю.Лермонтова).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Темы сочинений, сформулированные на материале творчества М.Ю. Лермонтова, нацеливают на размышления о своеобразии творчества М.Ю. Лермонтова, особенностях проблематики его произведений, специфике художественной картины мира, характерных чертах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лермонтовского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героя и т.п.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Программные произведения М.Ю.Лермонтова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07950" y="115888"/>
            <a:ext cx="9036050" cy="662622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2014-2015 учебном году итоговое </a:t>
            </a:r>
            <a:r>
              <a:rPr lang="ru-RU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сочинение (изложение) </a:t>
            </a:r>
            <a:r>
              <a:rPr lang="ru-RU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допуск к ГИА будет проводиться в обязательном порядке для выпускников образовательных организаций, реализующих программы среднего общего образования. </a:t>
            </a:r>
            <a:endParaRPr lang="ru-RU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Итоговое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изложение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вправе писать обучающиеся с ограниченными возможностями здоровья или дети-инвалиды и инвалиды.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желанию итоговое сочинение (изложение) могут писать выпускники прошлых лет с целью представления его результатов в вузы.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Содержимое 2"/>
          <p:cNvSpPr>
            <a:spLocks noGrp="1"/>
          </p:cNvSpPr>
          <p:nvPr>
            <p:ph idx="4294967295"/>
          </p:nvPr>
        </p:nvSpPr>
        <p:spPr>
          <a:xfrm>
            <a:off x="0" y="142875"/>
            <a:ext cx="9001125" cy="6715125"/>
          </a:xfrm>
        </p:spPr>
        <p:txBody>
          <a:bodyPr/>
          <a:lstStyle/>
          <a:p>
            <a:r>
              <a:rPr lang="ru-RU" sz="28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Вопросы, заданные человечеству войной.</a:t>
            </a:r>
          </a:p>
          <a:p>
            <a:r>
              <a:rPr lang="ru-RU" sz="2800" smtClean="0">
                <a:latin typeface="Arial" charset="0"/>
                <a:cs typeface="Arial" charset="0"/>
              </a:rPr>
              <a:t>Темы данного направления ориентируют обучающихся на размышления о причинах войны, влиянии войны на судьбу человека и страны, о нравственном выборе человека на войне (с опорой на произведения отечественной и мировой литературы).</a:t>
            </a:r>
          </a:p>
          <a:p>
            <a:r>
              <a:rPr lang="ru-RU" sz="2800" smtClean="0">
                <a:solidFill>
                  <a:srgbClr val="000099"/>
                </a:solidFill>
                <a:latin typeface="Arial" charset="0"/>
                <a:cs typeface="Arial" charset="0"/>
              </a:rPr>
              <a:t>М.Лермонтов «Бородино»</a:t>
            </a:r>
          </a:p>
          <a:p>
            <a:r>
              <a:rPr lang="ru-RU" sz="2800" smtClean="0">
                <a:solidFill>
                  <a:srgbClr val="000099"/>
                </a:solidFill>
                <a:latin typeface="Arial" charset="0"/>
                <a:cs typeface="Arial" charset="0"/>
              </a:rPr>
              <a:t>Л.Толстой «Война и мир»</a:t>
            </a:r>
          </a:p>
          <a:p>
            <a:r>
              <a:rPr lang="ru-RU" sz="2800" smtClean="0">
                <a:solidFill>
                  <a:srgbClr val="000099"/>
                </a:solidFill>
                <a:latin typeface="Arial" charset="0"/>
                <a:cs typeface="Arial" charset="0"/>
              </a:rPr>
              <a:t>М.Шолохов. Донские рассказы, «Судьба человека». </a:t>
            </a:r>
          </a:p>
          <a:p>
            <a:r>
              <a:rPr lang="ru-RU" sz="2800" smtClean="0">
                <a:solidFill>
                  <a:srgbClr val="000099"/>
                </a:solidFill>
                <a:latin typeface="Arial" charset="0"/>
                <a:cs typeface="Arial" charset="0"/>
              </a:rPr>
              <a:t>Б.Васильев «А зори здесь тихие».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Содержимое 2"/>
          <p:cNvSpPr>
            <a:spLocks noGrp="1"/>
          </p:cNvSpPr>
          <p:nvPr>
            <p:ph idx="4294967295"/>
          </p:nvPr>
        </p:nvSpPr>
        <p:spPr>
          <a:xfrm>
            <a:off x="214313" y="142875"/>
            <a:ext cx="8786812" cy="6715125"/>
          </a:xfrm>
        </p:spPr>
        <p:txBody>
          <a:bodyPr/>
          <a:lstStyle/>
          <a:p>
            <a:r>
              <a:rPr lang="ru-RU" sz="28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Человек и природа в отечественной и мировой литературе</a:t>
            </a:r>
          </a:p>
          <a:p>
            <a:r>
              <a:rPr lang="ru-RU" sz="2800" smtClean="0">
                <a:latin typeface="Arial" charset="0"/>
                <a:cs typeface="Arial" charset="0"/>
              </a:rPr>
              <a:t>Темы, сформулированные на основе указанной проблематики, позволяют поразмышлять над эстетическими, экологическими, социальными и др. аспектами взаимодействия человека и природы.</a:t>
            </a:r>
          </a:p>
          <a:p>
            <a:r>
              <a:rPr lang="ru-RU" sz="2800" smtClean="0">
                <a:solidFill>
                  <a:srgbClr val="000099"/>
                </a:solidFill>
                <a:latin typeface="Arial" charset="0"/>
                <a:cs typeface="Arial" charset="0"/>
              </a:rPr>
              <a:t>Л.Толстой «Война и мир»</a:t>
            </a:r>
          </a:p>
          <a:p>
            <a:r>
              <a:rPr lang="ru-RU" sz="2800" smtClean="0">
                <a:solidFill>
                  <a:srgbClr val="000099"/>
                </a:solidFill>
                <a:latin typeface="Arial" charset="0"/>
                <a:cs typeface="Arial" charset="0"/>
              </a:rPr>
              <a:t>В.Астафьев «Царь-рыба», «Васюткино озеро»</a:t>
            </a:r>
          </a:p>
          <a:p>
            <a:r>
              <a:rPr lang="ru-RU" sz="2800" smtClean="0">
                <a:solidFill>
                  <a:srgbClr val="000099"/>
                </a:solidFill>
                <a:latin typeface="Arial" charset="0"/>
                <a:cs typeface="Arial" charset="0"/>
              </a:rPr>
              <a:t>В.Распутин «Прощание с Матёрой»</a:t>
            </a:r>
          </a:p>
          <a:p>
            <a:r>
              <a:rPr lang="ru-RU" sz="2800" smtClean="0">
                <a:solidFill>
                  <a:srgbClr val="000099"/>
                </a:solidFill>
                <a:latin typeface="Arial" charset="0"/>
                <a:cs typeface="Arial" charset="0"/>
              </a:rPr>
              <a:t>М.Пришвин «Кладовая солнца»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2875"/>
            <a:ext cx="9001125" cy="6715125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Спор поколений: вместе и врозь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Темы данного направления нацеливают на рассуждение о семейных ценностях, о различных гранях проблемы взаимоотношений между поколениями: психологической, социальной, нравственной и т.п. (с опорой на произведения отечественной и мировой литературы).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У.Шекспир «Ромео и Джульетта», «Гамлет»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Д.Фонвизин «Недоросль»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А.Грибоедов «Горе от ума»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А.Пушкин «Капитанская дочка», «Дубровский»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А.Островский «Гроза»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И.Тургенев «Отцы и дети»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Л.Толстой «Война и мир»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И.Бунин «Красавица»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А.Платонов «Возвращение»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К.Паустовский «Телеграмма»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В.Распутин «Уроки французского»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В.Астафьев «Конь с </a:t>
            </a:r>
            <a:r>
              <a:rPr lang="ru-RU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розовой</a:t>
            </a:r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гривой»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Г.Щербакова «Вам и не снилось»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2875"/>
            <a:ext cx="9001125" cy="6715125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Чем люди живы?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Темы данного направления предполагают рассуждение о ценностных ориентирах человека и человечества, об этико-нравственных, философских, социальных аспектах бытия (на материале отечественной и мировой литературы).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А.Пушкин «Капитанская дочка»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И.Тургенев «Отцы и дети»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Д.Фонвизин «Недоросль»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И.Гончаров «Обломов»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Н.Лесков «Человек на часах»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Ф.Достоевский «Преступление и наказание»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Л.Толстой «Война и мир»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А.Чехов «</a:t>
            </a:r>
            <a:r>
              <a:rPr lang="ru-RU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Ионыч</a:t>
            </a:r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», «Вишнёвый сад»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И.Бунин «Антоновские яблоки», «Господин из Сан-Франциско»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М.Горький «На дне»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М.Булгаков «Собачье сердце»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1116013" y="1447800"/>
            <a:ext cx="7818437" cy="4800600"/>
          </a:xfrm>
        </p:spPr>
        <p:txBody>
          <a:bodyPr/>
          <a:lstStyle/>
          <a:p>
            <a:endParaRPr lang="ru-RU" smtClean="0">
              <a:solidFill>
                <a:srgbClr val="C00000"/>
              </a:solidFill>
            </a:endParaRPr>
          </a:p>
          <a:p>
            <a:pPr algn="ctr"/>
            <a:r>
              <a:rPr lang="ru-RU" sz="44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Организация и проведение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0"/>
            <a:ext cx="8964613" cy="6742113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Доставка тем итогового сочинения (текстов изложения):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 20 минут до проведения итогового сочинения темы направляются в региональные центры обработки информации субъектов Российской Федерации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закрытым каналам связи для публикации на региональных информационных ресурсах,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 15 минут темы итогового сочинения будут опубликованы на открытых информационных ресурсах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.</a:t>
            </a:r>
            <a:r>
              <a:rPr lang="en-US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ege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.</a:t>
            </a:r>
            <a:r>
              <a:rPr lang="en-US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edu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.</a:t>
            </a:r>
            <a:r>
              <a:rPr lang="en-US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ru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fipi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/).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 и места передачи образовательным организациям комплектов тем итогового сочинения (текстов изложения) определяется органом исполнительной власти, осуществляющим полномочия в сфере образования.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15888"/>
            <a:ext cx="8964613" cy="662622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проведения итогового сочинения (изложения) в 2014-2015 учебном году: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итоговое сочинение (изложение) проводится </a:t>
            </a:r>
            <a:r>
              <a:rPr lang="ru-RU" sz="3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декабря 2014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года для обучающихся, выпускников прошлых лет.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выпускников прошлых лет итоговое сочинение (изложение) может проводиться 4 февраля 2015 года и 6 мая 2015 года;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обучающихся итоговое сочинение (изложение) может проводиться в дополнительные сроки (4 февраля 2015 года и 6 мая 2015 года) при наличии у них уважительных причин (болезни или иных обстоятельств, подтвержденных документально).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88913"/>
            <a:ext cx="8964613" cy="65532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итогового сочинения (изложения):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проведения итогового сочинения составляет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235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минут (3 часа 55 минут);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проведения итогового изложения составляет 235 минут;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лиц с ограниченными возможностями здоровья, детей-инвалидов и инвалидов (далее – участники с ОВЗ) продолжительность проведения итогового сочинения (изложения) увеличивается на 1,5 часа.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42875"/>
            <a:ext cx="9144000" cy="671512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Проведение итогового сочинения (изложения) в учебном кабинете: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не позднее чем за 15 минут до начала член комиссии принимает у руководителя темы сочинения (тексты изложения) и бланки итогового сочинения (изложения).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Темы </a:t>
            </a:r>
            <a:r>
              <a:rPr lang="ru-RU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сочинения могут быть распечатаны на каждого участника или размещены на доске (информационном стенде), текст изложения выдается члену комиссии для прочтения участникам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глухим, слабослышащим выпускникам, а также выпускникам с тяжелыми нарушениями речи текст для изложения выдается на 40 минут (в нем разрешается делать пометы); по истечении этого времени исходный текст сдается, и в оставшееся время выпускники пишут изложение;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</TotalTime>
  <Words>2264</Words>
  <Application>Microsoft Office PowerPoint</Application>
  <PresentationFormat>Экран (4:3)</PresentationFormat>
  <Paragraphs>219</Paragraphs>
  <Slides>43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7" baseType="lpstr">
      <vt:lpstr>Calibri</vt:lpstr>
      <vt:lpstr>Arial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Направления сочинения 2014 г.</vt:lpstr>
      <vt:lpstr>Слайд 23</vt:lpstr>
      <vt:lpstr>Инструкция для выпускников, размещаемая на экзаменационном листе</vt:lpstr>
      <vt:lpstr>Слайд 25</vt:lpstr>
      <vt:lpstr>Слайд 26</vt:lpstr>
      <vt:lpstr>Критерии оценивания итогового сочинения и изложения 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Секретарь Наталья</cp:lastModifiedBy>
  <cp:revision>35</cp:revision>
  <dcterms:created xsi:type="dcterms:W3CDTF">2014-10-21T16:29:58Z</dcterms:created>
  <dcterms:modified xsi:type="dcterms:W3CDTF">2014-11-13T12:29:55Z</dcterms:modified>
</cp:coreProperties>
</file>