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669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9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06BED-253E-4C63-BEE2-8035E9689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15364-A92F-459F-8F46-4B89B3440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636BA-77C5-4165-B2D1-7BC6F9EF5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479A-865E-4F17-A4E8-906BB7ADD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6D076-B1FB-455C-9353-BE521A476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B11B5-A841-4F48-8D78-0E54102DF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5D23-7013-4B49-ADBE-3355F8C7F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343F-A69F-4015-8E8F-04BEED4A2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D9640-6F8C-49A2-9515-B8500F544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FDE7-62CF-4CF0-A53F-5BB807DC4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DFEB4-68A7-4E61-8870-4D9343143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510DC-BE36-42C1-9BCE-622FFADD3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7E33A-5898-4B63-91FE-484CB50FC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DE99-89E2-40A8-91B3-F53DA1889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60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61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63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565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6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6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566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6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6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6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566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6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6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7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7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F0F39AC-E8F7-4955-8593-7E1C05528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92275"/>
            <a:ext cx="7772400" cy="13763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Технология учебного диалога: </a:t>
            </a:r>
            <a:br>
              <a:rPr lang="ru-RU" sz="4000" b="1" dirty="0" smtClean="0"/>
            </a:br>
            <a:r>
              <a:rPr lang="ru-RU" sz="4000" b="1" dirty="0" smtClean="0"/>
              <a:t>основные положения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Автор - Фролова Л.С., </a:t>
            </a:r>
          </a:p>
          <a:p>
            <a:pPr eaLnBrk="1" hangingPunct="1">
              <a:defRPr/>
            </a:pPr>
            <a:r>
              <a:rPr lang="ru-RU" sz="2000" dirty="0" smtClean="0"/>
              <a:t>учитель русского языка и литературы </a:t>
            </a:r>
          </a:p>
          <a:p>
            <a:pPr eaLnBrk="1" hangingPunct="1">
              <a:defRPr/>
            </a:pPr>
            <a:r>
              <a:rPr lang="ru-RU" sz="2000" dirty="0" smtClean="0"/>
              <a:t>МОУ СОШ № 36 г. Ярославля, </a:t>
            </a:r>
          </a:p>
          <a:p>
            <a:pPr eaLnBrk="1" hangingPunct="1">
              <a:defRPr/>
            </a:pPr>
            <a:r>
              <a:rPr lang="ru-RU" sz="2000" dirty="0" smtClean="0"/>
              <a:t>кандидат педагогических наук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Технология учебного диалога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smtClean="0">
                <a:solidFill>
                  <a:srgbClr val="FF0066"/>
                </a:solidFill>
              </a:rPr>
              <a:t>    </a:t>
            </a:r>
            <a:r>
              <a:rPr lang="ru-RU" i="1" smtClean="0">
                <a:solidFill>
                  <a:srgbClr val="FF0066"/>
                </a:solidFill>
              </a:rPr>
              <a:t>Дифференцированная система проверочных и творческих работ: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определение ребёнком области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знания/незнания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в диалоге «Я и Я-Другой»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Групповая работа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FF0066"/>
                </a:solidFill>
              </a:rPr>
              <a:t>Цель</a:t>
            </a:r>
            <a:r>
              <a:rPr lang="ru-RU" sz="3600" smtClean="0"/>
              <a:t> –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</a:t>
            </a:r>
            <a:r>
              <a:rPr lang="ru-RU" sz="3600" i="1" smtClean="0">
                <a:solidFill>
                  <a:srgbClr val="FF0066"/>
                </a:solidFill>
              </a:rPr>
              <a:t>выстраивать</a:t>
            </a:r>
            <a:r>
              <a:rPr lang="ru-RU" sz="3600" smtClean="0"/>
              <a:t> совместно-распределённую деятельность учащихся,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</a:t>
            </a:r>
            <a:r>
              <a:rPr lang="ru-RU" sz="3600" i="1" smtClean="0">
                <a:solidFill>
                  <a:srgbClr val="FF0066"/>
                </a:solidFill>
              </a:rPr>
              <a:t>формировать</a:t>
            </a:r>
            <a:r>
              <a:rPr lang="ru-RU" sz="3600" smtClean="0"/>
              <a:t> коллективный субъект учебной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 rev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i="1" smtClean="0"/>
              <a:t>Когда использовать групповую работу?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На уроках постановки УЗ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При целеполагании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При обучении рефлексии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На уроках моделирования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smtClean="0"/>
              <a:t>При организации понимания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smtClean="0"/>
              <a:t>При анализе ситуации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smtClean="0"/>
              <a:t>При проектировании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smtClean="0"/>
              <a:t>Для исследования проблемной или конфликтной ситуации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smtClean="0"/>
              <a:t>При программировании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smtClean="0"/>
              <a:t>При проблематизации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3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  <p:bldP spid="40963" grpId="0" build="p"/>
      <p:bldP spid="40963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Организационные принципы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Количество человек – 4-5 (начальная школа), 5-8 (подростковая школа)</a:t>
            </a:r>
          </a:p>
          <a:p>
            <a:pPr eaLnBrk="1" hangingPunct="1">
              <a:defRPr/>
            </a:pPr>
            <a:r>
              <a:rPr lang="ru-RU" smtClean="0"/>
              <a:t>Дети разных способностей</a:t>
            </a:r>
          </a:p>
          <a:p>
            <a:pPr eaLnBrk="1" hangingPunct="1">
              <a:defRPr/>
            </a:pPr>
            <a:r>
              <a:rPr lang="ru-RU" smtClean="0"/>
              <a:t>Непостоянный состав групп</a:t>
            </a:r>
          </a:p>
          <a:p>
            <a:pPr eaLnBrk="1" hangingPunct="1">
              <a:defRPr/>
            </a:pPr>
            <a:r>
              <a:rPr lang="ru-RU" smtClean="0"/>
              <a:t>Учёт личных симпатий и антипатий</a:t>
            </a:r>
          </a:p>
          <a:p>
            <a:pPr eaLnBrk="1" hangingPunct="1">
              <a:defRPr/>
            </a:pPr>
            <a:r>
              <a:rPr lang="ru-RU" smtClean="0"/>
              <a:t>Жёсткая регламентация работы по времени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Роли в группе 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Организатор</a:t>
            </a:r>
          </a:p>
          <a:p>
            <a:pPr eaLnBrk="1" hangingPunct="1">
              <a:defRPr/>
            </a:pPr>
            <a:r>
              <a:rPr lang="ru-RU" sz="2400" smtClean="0"/>
              <a:t>Эмоциональный лидер</a:t>
            </a:r>
          </a:p>
          <a:p>
            <a:pPr eaLnBrk="1" hangingPunct="1">
              <a:defRPr/>
            </a:pPr>
            <a:r>
              <a:rPr lang="ru-RU" sz="2400" smtClean="0"/>
              <a:t>Инициатор идей</a:t>
            </a:r>
          </a:p>
          <a:p>
            <a:pPr eaLnBrk="1" hangingPunct="1">
              <a:defRPr/>
            </a:pPr>
            <a:r>
              <a:rPr lang="ru-RU" sz="2400" smtClean="0"/>
              <a:t>Критик</a:t>
            </a:r>
          </a:p>
          <a:p>
            <a:pPr eaLnBrk="1" hangingPunct="1">
              <a:defRPr/>
            </a:pPr>
            <a:r>
              <a:rPr lang="ru-RU" sz="2400" smtClean="0"/>
              <a:t>Аналитик</a:t>
            </a:r>
          </a:p>
          <a:p>
            <a:pPr eaLnBrk="1" hangingPunct="1">
              <a:defRPr/>
            </a:pPr>
            <a:r>
              <a:rPr lang="ru-RU" sz="2400" smtClean="0"/>
              <a:t>Эксперт</a:t>
            </a:r>
          </a:p>
          <a:p>
            <a:pPr eaLnBrk="1" hangingPunct="1">
              <a:defRPr/>
            </a:pPr>
            <a:r>
              <a:rPr lang="ru-RU" sz="2400" smtClean="0"/>
              <a:t>Исполнитель(секретарь)</a:t>
            </a:r>
          </a:p>
          <a:p>
            <a:pPr eaLnBrk="1" hangingPunct="1">
              <a:defRPr/>
            </a:pPr>
            <a:r>
              <a:rPr lang="ru-RU" sz="2400" smtClean="0"/>
              <a:t>Выступающий</a:t>
            </a:r>
          </a:p>
        </p:txBody>
      </p:sp>
      <p:pic>
        <p:nvPicPr>
          <p:cNvPr id="16388" name="Picture 5" descr="E:\ФРОЛОВА на сайт\конкурсы педматсерства ФРОЛОВА\Самый классный классный 2014 Фролова\Мероприятие Фролова СОШ36\ФОТО мероприятие Фролова СОШ36\DSC039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924175"/>
            <a:ext cx="4038600" cy="3246438"/>
          </a:xfr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Результаты работы группы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Фиксация на доске</a:t>
            </a:r>
          </a:p>
          <a:p>
            <a:pPr eaLnBrk="1" hangingPunct="1">
              <a:defRPr/>
            </a:pPr>
            <a:r>
              <a:rPr lang="ru-RU" sz="2800" smtClean="0"/>
              <a:t>Обсуждение </a:t>
            </a:r>
          </a:p>
          <a:p>
            <a:pPr eaLnBrk="1" hangingPunct="1">
              <a:defRPr/>
            </a:pPr>
            <a:r>
              <a:rPr lang="ru-RU" sz="2800" smtClean="0"/>
              <a:t>Рефлексия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</p:txBody>
      </p:sp>
      <p:pic>
        <p:nvPicPr>
          <p:cNvPr id="17412" name="Picture 6" descr="E:\ФРОЛОВА на сайт\конкурсы педматсерства ФРОЛОВА\Самый классный классный 2014 Фролова\Мероприятие Фролова СОШ36\ФОТО мероприятие Фролова СОШ36\DSC04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565400"/>
            <a:ext cx="4859337" cy="3644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Разновозрастное сотрудничество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i="1" smtClean="0"/>
              <a:t>Новый тип социальных связей,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i="1" smtClean="0"/>
              <a:t>           основанных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i="1" smtClean="0"/>
              <a:t>                 на   </a:t>
            </a:r>
            <a:r>
              <a:rPr lang="ru-RU" sz="3600" i="1" smtClean="0">
                <a:solidFill>
                  <a:srgbClr val="FF0066"/>
                </a:solidFill>
              </a:rPr>
              <a:t>сотрудничестве,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i="1" smtClean="0">
                <a:solidFill>
                  <a:srgbClr val="FF0066"/>
                </a:solidFill>
              </a:rPr>
              <a:t>                             согласии,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i="1" smtClean="0">
                <a:solidFill>
                  <a:srgbClr val="FF0066"/>
                </a:solidFill>
              </a:rPr>
              <a:t>                                  доверии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Функции взаимодействия старших с младшими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Функция социальной защиты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Функция повышения учебной мотивации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Нравственно-психологическая функция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Алгоритм введения разновозрастного и взаимного сотрудничества </a:t>
            </a:r>
            <a:br>
              <a:rPr lang="ru-RU" sz="3200" b="1" smtClean="0"/>
            </a:br>
            <a:r>
              <a:rPr lang="ru-RU" sz="3200" b="1" smtClean="0"/>
              <a:t>(по В.К.Дьяченко)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773238"/>
            <a:ext cx="4038600" cy="23034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«Запуск» работы</a:t>
            </a:r>
          </a:p>
          <a:p>
            <a:pPr eaLnBrk="1" hangingPunct="1">
              <a:defRPr/>
            </a:pPr>
            <a:r>
              <a:rPr lang="ru-RU" dirty="0" smtClean="0"/>
              <a:t>«Первые шаги»</a:t>
            </a:r>
          </a:p>
          <a:p>
            <a:pPr eaLnBrk="1" hangingPunct="1">
              <a:defRPr/>
            </a:pPr>
            <a:r>
              <a:rPr lang="ru-RU" dirty="0" smtClean="0"/>
              <a:t>Результаты</a:t>
            </a:r>
          </a:p>
        </p:txBody>
      </p:sp>
      <p:pic>
        <p:nvPicPr>
          <p:cNvPr id="20484" name="Picture 5" descr="E:\ФОТО\школа\Грибоедов урок 9-ые кл 2016\IMG_8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40117">
            <a:off x="471488" y="2811463"/>
            <a:ext cx="4679950" cy="32400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Достоинства разновозрастного сотрудничества и взаимообучения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smtClean="0"/>
              <a:t>Для ребёнка-учителя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smtClean="0"/>
              <a:t>Академический прогресс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smtClean="0"/>
              <a:t>Более глубокое усвоение знаний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smtClean="0"/>
              <a:t>Освоение социальных навыков помощи, поддержки, оценивания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smtClean="0"/>
              <a:t>Рост самоуважения и самодисциплины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smtClean="0"/>
              <a:t>Более уважительное отношение к учителю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smtClean="0"/>
              <a:t>Для ребёнка-ученика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smtClean="0"/>
              <a:t>Получение большего индивидуального внимания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smtClean="0"/>
              <a:t>Рост мотивации учения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smtClean="0"/>
              <a:t>Хорошее усвоение учебного материала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smtClean="0"/>
              <a:t>Обогащение репертуара навыков общения с другими детьми</a:t>
            </a:r>
          </a:p>
          <a:p>
            <a:pPr eaLnBrk="1" hangingPunct="1">
              <a:buFontTx/>
              <a:buChar char="•"/>
              <a:defRPr/>
            </a:pPr>
            <a:endParaRPr lang="ru-RU" sz="200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 build="p"/>
      <p:bldP spid="5223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i="1" smtClean="0"/>
              <a:t>Диалог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Взаимодействие</a:t>
            </a:r>
          </a:p>
          <a:p>
            <a:pPr eaLnBrk="1" hangingPunct="1">
              <a:defRPr/>
            </a:pPr>
            <a:r>
              <a:rPr lang="ru-RU" sz="4000" smtClean="0"/>
              <a:t>Взаимовлияние</a:t>
            </a:r>
          </a:p>
          <a:p>
            <a:pPr eaLnBrk="1" hangingPunct="1">
              <a:defRPr/>
            </a:pPr>
            <a:r>
              <a:rPr lang="ru-RU" sz="4000" smtClean="0"/>
              <a:t>Взаимообогащение</a:t>
            </a:r>
            <a:r>
              <a:rPr lang="ru-RU" smtClean="0"/>
              <a:t> 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Основа всего сущего, основа бытия (М.М.Бахтин)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1476375" y="2133600"/>
            <a:ext cx="6264275" cy="2590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4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Об актуальности понятия «диалог»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В.И.Якунин (Президент Мирового Общественного Форума «Диалог цивилизаций»): </a:t>
            </a:r>
            <a:r>
              <a:rPr lang="ru-RU" sz="2800" i="1" smtClean="0">
                <a:solidFill>
                  <a:srgbClr val="FF0066"/>
                </a:solidFill>
              </a:rPr>
              <a:t>диалог</a:t>
            </a:r>
            <a:r>
              <a:rPr lang="ru-RU" sz="2800" smtClean="0"/>
              <a:t> – базовый тип человеческих взаимоотношений, новый институт международных отношений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i="1" smtClean="0">
                <a:solidFill>
                  <a:srgbClr val="FF0066"/>
                </a:solidFill>
              </a:rPr>
              <a:t>Цель диалога в обществе</a:t>
            </a:r>
            <a:r>
              <a:rPr lang="ru-RU" sz="2800" smtClean="0"/>
              <a:t> – выявление для каждого новых возможностей развития и построение путей перехода к реализации этих возможностей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В системе диалогового сообщества возникает новый </a:t>
            </a:r>
            <a:r>
              <a:rPr lang="ru-RU" sz="2800" i="1" smtClean="0">
                <a:solidFill>
                  <a:srgbClr val="FF0066"/>
                </a:solidFill>
              </a:rPr>
              <a:t>субъект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/>
              <a:t>Проблемы современного общества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Низкий уровень речевой коммуникации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у большинства населения России:</a:t>
            </a:r>
          </a:p>
          <a:p>
            <a:pPr eaLnBrk="1" hangingPunct="1">
              <a:defRPr/>
            </a:pPr>
            <a:r>
              <a:rPr lang="ru-RU" sz="2400" smtClean="0"/>
              <a:t>отсутствие элементарных коммуникативных умений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defRPr/>
            </a:pPr>
            <a:r>
              <a:rPr lang="ru-RU" sz="2400" smtClean="0"/>
              <a:t>неумение рационально мыслить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defRPr/>
            </a:pPr>
            <a:r>
              <a:rPr lang="ru-RU" sz="2400" smtClean="0"/>
              <a:t>нежелание слушать и принимать логику собеседника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defRPr/>
            </a:pPr>
            <a:r>
              <a:rPr lang="ru-RU" sz="2400" smtClean="0"/>
              <a:t>неумение обрабатывать информацию</a:t>
            </a:r>
          </a:p>
          <a:p>
            <a:pPr eaLnBrk="1" hangingPunct="1">
              <a:defRPr/>
            </a:pPr>
            <a:endParaRPr lang="ru-RU" sz="2400" smtClean="0"/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Состояние современного общества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Стремительное развитие науки и техники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Появление новых информационных технологий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Появление у человека необходимости неоднократного переучивания в течение жизни, овладения новыми профессиями (идея непрерывного образования)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Технология учебного диалога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  <a:r>
              <a:rPr lang="ru-RU" i="1" smtClean="0">
                <a:solidFill>
                  <a:srgbClr val="FF0066"/>
                </a:solidFill>
              </a:rPr>
              <a:t>Инструментарий</a:t>
            </a:r>
            <a:r>
              <a:rPr lang="ru-RU" smtClean="0"/>
              <a:t>, позволяющий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выстраивать эффективное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учебное взаимодействие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      учителя и учащихся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на уроке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и во внеурочной деятельности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Технология учебного диалога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700213"/>
            <a:ext cx="3538537" cy="36004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smtClean="0">
                <a:solidFill>
                  <a:srgbClr val="FF0066"/>
                </a:solidFill>
              </a:rPr>
              <a:t>Формы организации</a:t>
            </a:r>
            <a:r>
              <a:rPr lang="ru-RU" sz="24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 учебного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 сотрудничества: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 групповая и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 парная работа</a:t>
            </a:r>
          </a:p>
        </p:txBody>
      </p:sp>
      <p:pic>
        <p:nvPicPr>
          <p:cNvPr id="9220" name="Picture 5" descr="E:\ФРОЛОВА на сайт\конкурсы педматсерства ФРОЛОВА\Самый классный классный 2014 Фролова\Мероприятие Фролова СОШ36\ФОТО мероприятие Фролова СОШ36\DSC039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6100" y="2636838"/>
            <a:ext cx="4608513" cy="3455987"/>
          </a:xfr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Технология учебного диалога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i="1" smtClean="0">
                <a:solidFill>
                  <a:srgbClr val="FF0066"/>
                </a:solidFill>
              </a:rPr>
              <a:t>Диалоговые приёмы</a:t>
            </a:r>
            <a:r>
              <a:rPr lang="ru-RU" sz="2400" smtClean="0"/>
              <a:t>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эффективное слушание,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задавание вопросов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 («умные вопросы»),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приведение аргументов,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«Снятие страха»,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«Можно быть глупым»,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«Пауза ожидания»</a:t>
            </a:r>
          </a:p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10244" name="Picture 5" descr="E:\ФРОЛОВА на сайт\конкурсы педматсерства ФРОЛОВА\Самый классный классный 2014 Фролова\Мероприятие Фролова СОШ36\ФОТО мероприятие Фролова СОШ36\DSC04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997200"/>
            <a:ext cx="4038600" cy="3028950"/>
          </a:xfr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Технология учебного диалога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 smtClean="0">
                <a:solidFill>
                  <a:srgbClr val="FF0066"/>
                </a:solidFill>
              </a:rPr>
              <a:t>Нетрадиционные формы уроков</a:t>
            </a:r>
            <a:r>
              <a:rPr lang="ru-RU" dirty="0" smtClean="0">
                <a:solidFill>
                  <a:srgbClr val="FF00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урок-суд над литературным героем,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урок-концерт,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err="1" smtClean="0"/>
              <a:t>урок-театрализованное</a:t>
            </a:r>
            <a:r>
              <a:rPr lang="ru-RU" sz="2800" dirty="0" smtClean="0"/>
              <a:t> представление,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урок проектирования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99</TotalTime>
  <Words>477</Words>
  <Application>Microsoft Office PowerPoint</Application>
  <PresentationFormat>Экран (4:3)</PresentationFormat>
  <Paragraphs>131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Wingdings</vt:lpstr>
      <vt:lpstr>Calibri</vt:lpstr>
      <vt:lpstr>Круги</vt:lpstr>
      <vt:lpstr>Технология учебного диалога:  основные положения</vt:lpstr>
      <vt:lpstr>Диалог</vt:lpstr>
      <vt:lpstr>Об актуальности понятия «диалог»</vt:lpstr>
      <vt:lpstr>Проблемы современного общества</vt:lpstr>
      <vt:lpstr>Состояние современного общества</vt:lpstr>
      <vt:lpstr>Технология учебного диалога</vt:lpstr>
      <vt:lpstr>Технология учебного диалога</vt:lpstr>
      <vt:lpstr>Технология учебного диалога</vt:lpstr>
      <vt:lpstr>Технология учебного диалога</vt:lpstr>
      <vt:lpstr>Технология учебного диалога</vt:lpstr>
      <vt:lpstr>Групповая работа</vt:lpstr>
      <vt:lpstr>Когда использовать групповую работу?</vt:lpstr>
      <vt:lpstr>Организационные принципы</vt:lpstr>
      <vt:lpstr>Роли в группе </vt:lpstr>
      <vt:lpstr>Результаты работы группы</vt:lpstr>
      <vt:lpstr>Разновозрастное сотрудничество</vt:lpstr>
      <vt:lpstr>Функции взаимодействия старших с младшими</vt:lpstr>
      <vt:lpstr>Алгоритм введения разновозрастного и взаимного сотрудничества  (по В.К.Дьяченко)</vt:lpstr>
      <vt:lpstr>Достоинства разновозрастного сотрудничества и взаимообучения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игорь</dc:creator>
  <cp:lastModifiedBy>Наталья</cp:lastModifiedBy>
  <cp:revision>7</cp:revision>
  <dcterms:created xsi:type="dcterms:W3CDTF">1601-01-01T00:00:00Z</dcterms:created>
  <dcterms:modified xsi:type="dcterms:W3CDTF">2017-06-16T18:59:42Z</dcterms:modified>
</cp:coreProperties>
</file>