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6" r:id="rId3"/>
    <p:sldId id="256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43ED3-4AEF-443A-A899-0734A3C0815B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2384A-B1F5-4CDD-B72A-7630A1CF1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24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252271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«Практика взаимодействия с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им. П.Г.Демидова в решении задач профессионального самоопределения обучающихся»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80720" cy="25922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«Средняя школа № 36»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Шарапова Елена Алексеевна,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«Технологии»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1560" y="3284984"/>
            <a:ext cx="777686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44995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ФГОС </a:t>
            </a:r>
            <a:r>
              <a:rPr lang="ru-RU" sz="2800" dirty="0" smtClean="0">
                <a:solidFill>
                  <a:srgbClr val="C00000"/>
                </a:solidFill>
              </a:rPr>
              <a:t>НОО, ООО, СОО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7544" y="2089712"/>
            <a:ext cx="4040188" cy="3951288"/>
          </a:xfrm>
        </p:spPr>
        <p:txBody>
          <a:bodyPr>
            <a:noAutofit/>
          </a:bodyPr>
          <a:lstStyle/>
          <a:p>
            <a:r>
              <a:rPr lang="ru-RU" sz="1900" b="1" dirty="0" smtClean="0"/>
              <a:t>НОО</a:t>
            </a:r>
            <a:r>
              <a:rPr lang="ru-RU" sz="1900" dirty="0" smtClean="0"/>
              <a:t> - получение </a:t>
            </a:r>
            <a:r>
              <a:rPr lang="ru-RU" sz="1900" dirty="0"/>
              <a:t>первоначальных представлений </a:t>
            </a:r>
            <a:r>
              <a:rPr lang="ru-RU" sz="1900" dirty="0" smtClean="0"/>
              <a:t>о </a:t>
            </a:r>
            <a:r>
              <a:rPr lang="ru-RU" sz="1900" dirty="0"/>
              <a:t>мире профессий и важности правильного выбора </a:t>
            </a:r>
            <a:r>
              <a:rPr lang="ru-RU" sz="1900" dirty="0" smtClean="0"/>
              <a:t>профессии</a:t>
            </a:r>
          </a:p>
          <a:p>
            <a:r>
              <a:rPr lang="ru-RU" sz="1900" b="1" dirty="0" smtClean="0"/>
              <a:t>ООО</a:t>
            </a:r>
            <a:r>
              <a:rPr lang="ru-RU" sz="1900" dirty="0" smtClean="0"/>
              <a:t> - формирование </a:t>
            </a:r>
            <a:r>
              <a:rPr lang="ru-RU" sz="1900" dirty="0"/>
              <a:t>представлений о мире профессий, связанных с изучаемыми технологиями, их востребованности на рынке </a:t>
            </a:r>
            <a:r>
              <a:rPr lang="ru-RU" sz="1900" dirty="0" smtClean="0"/>
              <a:t>труда</a:t>
            </a:r>
          </a:p>
          <a:p>
            <a:r>
              <a:rPr lang="ru-RU" sz="1900" b="1" dirty="0" smtClean="0"/>
              <a:t>СОО</a:t>
            </a:r>
            <a:r>
              <a:rPr lang="ru-RU" sz="1900" dirty="0" smtClean="0"/>
              <a:t> - готовность </a:t>
            </a:r>
            <a:r>
              <a:rPr lang="ru-RU" sz="1900" dirty="0"/>
              <a:t>к осознанному выбору профессии, понимающий значение профессиональной деятельности для человека и общества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55369" y="1124744"/>
            <a:ext cx="4041775" cy="9649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Учебный предмет «Технология»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55369" y="2089712"/>
            <a:ext cx="4041775" cy="39512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Содержание</a:t>
            </a:r>
          </a:p>
          <a:p>
            <a:r>
              <a:rPr lang="ru-RU" sz="2000" dirty="0" smtClean="0"/>
              <a:t>Планируемые результаты и пути достижения</a:t>
            </a:r>
          </a:p>
          <a:p>
            <a:r>
              <a:rPr lang="ru-RU" sz="2000" dirty="0" smtClean="0"/>
              <a:t>Новые подходы, формы, методы</a:t>
            </a:r>
          </a:p>
          <a:p>
            <a:r>
              <a:rPr lang="ru-RU" sz="2000" dirty="0" smtClean="0"/>
              <a:t>Взаимодействие с образовательными организациями ДОД, СПО, ВПО, предприятиями и социальными партнерами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67730" cy="118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1619250" y="260648"/>
            <a:ext cx="7067550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выбрать свою будущую профессию?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79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" descr="http://schsv760.mskobr.ru/images/11.jpg"/>
          <p:cNvPicPr>
            <a:picLocks noChangeAspect="1" noChangeArrowheads="1"/>
          </p:cNvPicPr>
          <p:nvPr/>
        </p:nvPicPr>
        <p:blipFill>
          <a:blip r:embed="rId2" cstate="print"/>
          <a:srcRect b="11510"/>
          <a:stretch>
            <a:fillRect/>
          </a:stretch>
        </p:blipFill>
        <p:spPr bwMode="auto">
          <a:xfrm>
            <a:off x="395536" y="3617640"/>
            <a:ext cx="83529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Взаимодействие  с СПО и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им. П.Г. Демидова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95536" y="1196752"/>
            <a:ext cx="4824536" cy="266429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этап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Профпробы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для 6-9 классы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Ярославский колледж сервиса и дизайна;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Автомеханический колледж;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Градостроительный колледж;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Ярославскоий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колледж индустрии питания;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 специальностей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4860032" y="1196752"/>
            <a:ext cx="3888432" cy="266429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этап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10-11 классы 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им. П.Г. Демидова, 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будут проходить  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Профпробы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3789040"/>
            <a:ext cx="72008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0657" y="116632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Социальный проект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 КАРЬЕРНЫЕ ПЕРЕКРЕСТКИ»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0393.JPG"/>
          <p:cNvPicPr>
            <a:picLocks noChangeAspect="1"/>
          </p:cNvPicPr>
          <p:nvPr/>
        </p:nvPicPr>
        <p:blipFill>
          <a:blip r:embed="rId2" cstate="print"/>
          <a:srcRect t="19288" b="24013"/>
          <a:stretch>
            <a:fillRect/>
          </a:stretch>
        </p:blipFill>
        <p:spPr>
          <a:xfrm>
            <a:off x="2227449" y="1340768"/>
            <a:ext cx="4716016" cy="2304256"/>
          </a:xfrm>
          <a:prstGeom prst="rect">
            <a:avLst/>
          </a:prstGeom>
        </p:spPr>
      </p:pic>
      <p:pic>
        <p:nvPicPr>
          <p:cNvPr id="10" name="Рисунок 9" descr="IMG_0372.JPG"/>
          <p:cNvPicPr>
            <a:picLocks noChangeAspect="1"/>
          </p:cNvPicPr>
          <p:nvPr/>
        </p:nvPicPr>
        <p:blipFill>
          <a:blip r:embed="rId3" cstate="print"/>
          <a:srcRect l="24800" t="12201" r="24013"/>
          <a:stretch>
            <a:fillRect/>
          </a:stretch>
        </p:blipFill>
        <p:spPr>
          <a:xfrm>
            <a:off x="211225" y="1340768"/>
            <a:ext cx="2160240" cy="2376264"/>
          </a:xfrm>
          <a:prstGeom prst="rect">
            <a:avLst/>
          </a:prstGeom>
        </p:spPr>
      </p:pic>
      <p:pic>
        <p:nvPicPr>
          <p:cNvPr id="12" name="Рисунок 11" descr="IMG_0397.JPG"/>
          <p:cNvPicPr>
            <a:picLocks noChangeAspect="1"/>
          </p:cNvPicPr>
          <p:nvPr/>
        </p:nvPicPr>
        <p:blipFill>
          <a:blip r:embed="rId4" cstate="print"/>
          <a:srcRect l="13776" t="19288" r="35825" b="31100"/>
          <a:stretch>
            <a:fillRect/>
          </a:stretch>
        </p:blipFill>
        <p:spPr>
          <a:xfrm>
            <a:off x="211225" y="3861048"/>
            <a:ext cx="2590288" cy="2520280"/>
          </a:xfrm>
          <a:prstGeom prst="rect">
            <a:avLst/>
          </a:prstGeom>
        </p:spPr>
      </p:pic>
      <p:pic>
        <p:nvPicPr>
          <p:cNvPr id="14" name="Рисунок 13" descr="IMG_8432.JPG"/>
          <p:cNvPicPr>
            <a:picLocks noChangeAspect="1"/>
          </p:cNvPicPr>
          <p:nvPr/>
        </p:nvPicPr>
        <p:blipFill>
          <a:blip r:embed="rId5" cstate="print"/>
          <a:srcRect l="9051" t="16400" r="5901" b="4851"/>
          <a:stretch>
            <a:fillRect/>
          </a:stretch>
        </p:blipFill>
        <p:spPr>
          <a:xfrm rot="10800000">
            <a:off x="2947529" y="3933056"/>
            <a:ext cx="3528392" cy="2450272"/>
          </a:xfrm>
          <a:prstGeom prst="rect">
            <a:avLst/>
          </a:prstGeom>
        </p:spPr>
      </p:pic>
      <p:pic>
        <p:nvPicPr>
          <p:cNvPr id="15" name="Рисунок 14" descr="IMG_0467.JPG"/>
          <p:cNvPicPr>
            <a:picLocks noChangeAspect="1"/>
          </p:cNvPicPr>
          <p:nvPr/>
        </p:nvPicPr>
        <p:blipFill>
          <a:blip r:embed="rId6" cstate="print"/>
          <a:srcRect l="52461" t="12201" b="18107"/>
          <a:stretch>
            <a:fillRect/>
          </a:stretch>
        </p:blipFill>
        <p:spPr>
          <a:xfrm>
            <a:off x="6547929" y="3933056"/>
            <a:ext cx="2357681" cy="2448272"/>
          </a:xfrm>
          <a:prstGeom prst="rect">
            <a:avLst/>
          </a:prstGeom>
        </p:spPr>
      </p:pic>
      <p:pic>
        <p:nvPicPr>
          <p:cNvPr id="19" name="Рисунок 18" descr="IMG_0416.JPG"/>
          <p:cNvPicPr>
            <a:picLocks noChangeAspect="1"/>
          </p:cNvPicPr>
          <p:nvPr/>
        </p:nvPicPr>
        <p:blipFill>
          <a:blip r:embed="rId7" cstate="print"/>
          <a:srcRect l="24800" t="15744" r="27950" b="19288"/>
          <a:stretch>
            <a:fillRect/>
          </a:stretch>
        </p:blipFill>
        <p:spPr>
          <a:xfrm>
            <a:off x="6655433" y="1340768"/>
            <a:ext cx="2196752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Профпробы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на факультете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социально-политических наук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71128_120529.jpg"/>
          <p:cNvPicPr>
            <a:picLocks noChangeAspect="1"/>
          </p:cNvPicPr>
          <p:nvPr/>
        </p:nvPicPr>
        <p:blipFill>
          <a:blip r:embed="rId2" cstate="print"/>
          <a:srcRect t="20600" r="1963" b="46059"/>
          <a:stretch>
            <a:fillRect/>
          </a:stretch>
        </p:blipFill>
        <p:spPr>
          <a:xfrm>
            <a:off x="1907704" y="1052736"/>
            <a:ext cx="5400600" cy="1584176"/>
          </a:xfrm>
          <a:prstGeom prst="rect">
            <a:avLst/>
          </a:prstGeom>
        </p:spPr>
      </p:pic>
      <p:pic>
        <p:nvPicPr>
          <p:cNvPr id="5" name="Рисунок 4" descr="20171128_131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708920"/>
            <a:ext cx="2880320" cy="2160240"/>
          </a:xfrm>
          <a:prstGeom prst="rect">
            <a:avLst/>
          </a:prstGeom>
        </p:spPr>
      </p:pic>
      <p:pic>
        <p:nvPicPr>
          <p:cNvPr id="7" name="Рисунок 6" descr="20171128_133204(0).jpg"/>
          <p:cNvPicPr>
            <a:picLocks noChangeAspect="1"/>
          </p:cNvPicPr>
          <p:nvPr/>
        </p:nvPicPr>
        <p:blipFill>
          <a:blip r:embed="rId4" cstate="print"/>
          <a:srcRect t="18500" b="21000"/>
          <a:stretch>
            <a:fillRect/>
          </a:stretch>
        </p:blipFill>
        <p:spPr>
          <a:xfrm>
            <a:off x="5674733" y="3789040"/>
            <a:ext cx="3320707" cy="2592288"/>
          </a:xfrm>
          <a:prstGeom prst="rect">
            <a:avLst/>
          </a:prstGeom>
        </p:spPr>
      </p:pic>
      <p:pic>
        <p:nvPicPr>
          <p:cNvPr id="10" name="Рисунок 9" descr="20171128_134731.jpg"/>
          <p:cNvPicPr>
            <a:picLocks noChangeAspect="1"/>
          </p:cNvPicPr>
          <p:nvPr/>
        </p:nvPicPr>
        <p:blipFill>
          <a:blip r:embed="rId5" cstate="print"/>
          <a:srcRect l="21650" t="11151" r="27163" b="6951"/>
          <a:stretch>
            <a:fillRect/>
          </a:stretch>
        </p:blipFill>
        <p:spPr>
          <a:xfrm rot="5400000">
            <a:off x="7308303" y="1844825"/>
            <a:ext cx="1368154" cy="1800200"/>
          </a:xfrm>
          <a:prstGeom prst="rect">
            <a:avLst/>
          </a:prstGeom>
        </p:spPr>
      </p:pic>
      <p:pic>
        <p:nvPicPr>
          <p:cNvPr id="11" name="Рисунок 10" descr="20171128_133227.jpg"/>
          <p:cNvPicPr>
            <a:picLocks noChangeAspect="1"/>
          </p:cNvPicPr>
          <p:nvPr/>
        </p:nvPicPr>
        <p:blipFill>
          <a:blip r:embed="rId6" cstate="print"/>
          <a:srcRect t="18500" b="9051"/>
          <a:stretch>
            <a:fillRect/>
          </a:stretch>
        </p:blipFill>
        <p:spPr>
          <a:xfrm>
            <a:off x="179512" y="3789040"/>
            <a:ext cx="3444392" cy="2695518"/>
          </a:xfrm>
          <a:prstGeom prst="rect">
            <a:avLst/>
          </a:prstGeom>
        </p:spPr>
      </p:pic>
      <p:pic>
        <p:nvPicPr>
          <p:cNvPr id="12" name="Рисунок 11" descr="20171128_133151.jpg"/>
          <p:cNvPicPr>
            <a:picLocks noChangeAspect="1"/>
          </p:cNvPicPr>
          <p:nvPr/>
        </p:nvPicPr>
        <p:blipFill>
          <a:blip r:embed="rId7" cstate="print"/>
          <a:srcRect l="5201" t="13251" r="5201" b="26900"/>
          <a:stretch>
            <a:fillRect/>
          </a:stretch>
        </p:blipFill>
        <p:spPr>
          <a:xfrm>
            <a:off x="323528" y="2132856"/>
            <a:ext cx="1739562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Перспективы взаимодействие  с 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им. П.Г. Демидова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3744416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5-11 классов на базе школы работает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«Ярославская  математическая школа»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преподаватель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факультета физико-математических наук кандидат математических наук И.С.Кащенко;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10-11 классы посещают лектории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 математике, информатике и английскому языку на факультетах ИВТ, математике, филологии и коммуникации;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ПРОФПРОБЫ будут проводиться для обучающихся 10-11 классов на факультетах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биология, химия, экология, история, филология, математика и  компьютерные науки и т.д. 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552" y="5877272"/>
            <a:ext cx="813690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254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«Практика взаимодействия с ЯрГУ им. П.Г.Демидова в решении задач профессионального самоопределения обучающихся»</vt:lpstr>
      <vt:lpstr>Как выбрать свою будущую профессию?</vt:lpstr>
      <vt:lpstr>Взаимодействие  с СПО и  ЯрГУ  им. П.Г. Демидова</vt:lpstr>
      <vt:lpstr>Социальный проект  « КАРЬЕРНЫЕ ПЕРЕКРЕСТКИ»</vt:lpstr>
      <vt:lpstr>Профпробы  на факультете  социально-политических наук</vt:lpstr>
      <vt:lpstr>Перспективы взаимодействие  с   ЯрГУ им. П.Г. Демидова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«Практика взаимодействия с ЯрГУ им. П.Г.Демидова в решении задач профессионального самоопределения обучающихся»</dc:title>
  <dc:creator>Лена</dc:creator>
  <cp:lastModifiedBy>1</cp:lastModifiedBy>
  <cp:revision>18</cp:revision>
  <dcterms:created xsi:type="dcterms:W3CDTF">2017-12-07T16:56:32Z</dcterms:created>
  <dcterms:modified xsi:type="dcterms:W3CDTF">2017-12-11T09:15:48Z</dcterms:modified>
</cp:coreProperties>
</file>