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84" r:id="rId3"/>
    <p:sldId id="385" r:id="rId4"/>
    <p:sldId id="386" r:id="rId5"/>
    <p:sldId id="387" r:id="rId6"/>
    <p:sldId id="388" r:id="rId7"/>
    <p:sldId id="389" r:id="rId8"/>
    <p:sldId id="391" r:id="rId9"/>
    <p:sldId id="392" r:id="rId10"/>
    <p:sldId id="394" r:id="rId11"/>
    <p:sldId id="395" r:id="rId12"/>
    <p:sldId id="400" r:id="rId13"/>
    <p:sldId id="356" r:id="rId14"/>
    <p:sldId id="398" r:id="rId15"/>
    <p:sldId id="337" r:id="rId16"/>
    <p:sldId id="362" r:id="rId17"/>
    <p:sldId id="365" r:id="rId18"/>
    <p:sldId id="346" r:id="rId19"/>
    <p:sldId id="366" r:id="rId20"/>
    <p:sldId id="368" r:id="rId21"/>
    <p:sldId id="369" r:id="rId22"/>
    <p:sldId id="370" r:id="rId23"/>
    <p:sldId id="371" r:id="rId24"/>
    <p:sldId id="372" r:id="rId25"/>
    <p:sldId id="373" r:id="rId26"/>
    <p:sldId id="357" r:id="rId27"/>
    <p:sldId id="374" r:id="rId28"/>
    <p:sldId id="375" r:id="rId29"/>
    <p:sldId id="403" r:id="rId30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33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5/11/2016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2130425"/>
            <a:ext cx="8305800" cy="1470025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Организация внеурочной  деятельности в школе: подготовка учебных проектов</a:t>
            </a:r>
            <a:endParaRPr lang="ru-RU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486400" y="4572000"/>
            <a:ext cx="3352800" cy="1066800"/>
          </a:xfrm>
        </p:spPr>
        <p:txBody>
          <a:bodyPr>
            <a:normAutofit/>
          </a:bodyPr>
          <a:lstStyle/>
          <a:p>
            <a:pPr algn="l"/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67744" y="2276872"/>
            <a:ext cx="4968552" cy="1728192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Курс «Основы учебной деятельности»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4509120"/>
            <a:ext cx="2448272" cy="2232248"/>
          </a:xfrm>
          <a:prstGeom prst="rect">
            <a:avLst/>
          </a:prstGeom>
          <a:solidFill>
            <a:srgbClr val="FF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Учебные предметы</a:t>
            </a:r>
            <a:endParaRPr lang="ru-RU" sz="3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000760" y="4509120"/>
            <a:ext cx="3035736" cy="2232248"/>
          </a:xfrm>
          <a:prstGeom prst="rect">
            <a:avLst/>
          </a:prstGeom>
          <a:solidFill>
            <a:srgbClr val="CCE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Внеурочная деятельность</a:t>
            </a:r>
            <a:endParaRPr lang="ru-RU" sz="3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-17365" y="0"/>
            <a:ext cx="9144000" cy="1844824"/>
          </a:xfrm>
          <a:prstGeom prst="rect">
            <a:avLst/>
          </a:prstGeom>
          <a:solidFill>
            <a:srgbClr val="CC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Достижение </a:t>
            </a:r>
            <a:r>
              <a:rPr lang="ru-RU" sz="32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метапредметных</a:t>
            </a:r>
            <a:r>
              <a:rPr lang="ru-RU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результатов </a:t>
            </a:r>
            <a:r>
              <a:rPr lang="ru-RU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ru-RU" sz="28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общеучебных</a:t>
            </a:r>
            <a:r>
              <a:rPr lang="ru-RU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умений, основ смыслового чтения, основ проектной и исследовательской деятельности, основ ИКТ) в нашей школе</a:t>
            </a:r>
            <a:endParaRPr lang="ru-RU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3200" dirty="0">
              <a:solidFill>
                <a:schemeClr val="tx1"/>
              </a:solidFill>
            </a:endParaRPr>
          </a:p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Стрелка вниз 8"/>
          <p:cNvSpPr/>
          <p:nvPr/>
        </p:nvSpPr>
        <p:spPr>
          <a:xfrm>
            <a:off x="4283968" y="1844824"/>
            <a:ext cx="468052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2483768" y="4005064"/>
            <a:ext cx="216024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6876256" y="4005064"/>
            <a:ext cx="216024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971600" y="1844824"/>
            <a:ext cx="216024" cy="26642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>
            <a:off x="8100392" y="1844824"/>
            <a:ext cx="216024" cy="26642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3143240" y="4500570"/>
            <a:ext cx="2428892" cy="20717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Курс «Основы ИКТ»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296013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pPr algn="ctr">
              <a:buNone/>
            </a:pPr>
            <a:endParaRPr lang="ru-RU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Организация внеурочной деятельности в 5-6 классах</a:t>
            </a:r>
            <a:endParaRPr lang="ru-RU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929322" y="0"/>
            <a:ext cx="3071834" cy="20002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Курсы внеурочной деятельности </a:t>
            </a:r>
          </a:p>
          <a:p>
            <a:pPr algn="ctr"/>
            <a:r>
              <a:rPr lang="ru-RU" sz="2000" b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ru-RU" sz="2000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модели</a:t>
            </a: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643314"/>
            <a:ext cx="3094633" cy="194070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/>
        </p:spPr>
      </p:pic>
      <p:pic>
        <p:nvPicPr>
          <p:cNvPr id="6151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36304" cy="307181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142844" y="214290"/>
            <a:ext cx="271464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Внеурочная деятельность по предметам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(школьный тур олимпиад, предметные недели, мероприятия на параллель)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3929066"/>
            <a:ext cx="278605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Воспитательная работа школы, класса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по направлениям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 rot="5400000" flipH="1" flipV="1">
            <a:off x="2454716" y="2617326"/>
            <a:ext cx="500066" cy="1551909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10800000">
            <a:off x="5644140" y="3214686"/>
            <a:ext cx="785248" cy="571504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stCxn id="5" idx="1"/>
          </p:cNvCxnSpPr>
          <p:nvPr/>
        </p:nvCxnSpPr>
        <p:spPr>
          <a:xfrm rot="10800000" flipV="1">
            <a:off x="5143504" y="1000120"/>
            <a:ext cx="785818" cy="64293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Овал 20"/>
          <p:cNvSpPr/>
          <p:nvPr/>
        </p:nvSpPr>
        <p:spPr>
          <a:xfrm>
            <a:off x="3357554" y="1500174"/>
            <a:ext cx="2500330" cy="2214578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/>
          <p:cNvSpPr txBox="1"/>
          <p:nvPr/>
        </p:nvSpPr>
        <p:spPr>
          <a:xfrm>
            <a:off x="3357554" y="1857364"/>
            <a:ext cx="250033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Внеурочная деятельность  </a:t>
            </a:r>
          </a:p>
          <a:p>
            <a:pPr algn="ctr"/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 школе как система</a:t>
            </a:r>
          </a:p>
          <a:p>
            <a:endParaRPr lang="ru-RU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6429388" y="2643182"/>
            <a:ext cx="2500330" cy="335758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Воспитательная работа как отдельный курс внеурочной деятельности</a:t>
            </a:r>
          </a:p>
          <a:p>
            <a:pPr algn="ctr"/>
            <a:r>
              <a:rPr lang="ru-RU" sz="20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классного руководителя</a:t>
            </a:r>
          </a:p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Работа педагога-психолога как отдельный курс</a:t>
            </a:r>
            <a:endParaRPr lang="ru-RU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5" name="Прямая со стрелкой 24"/>
          <p:cNvCxnSpPr/>
          <p:nvPr/>
        </p:nvCxnSpPr>
        <p:spPr>
          <a:xfrm>
            <a:off x="2714612" y="1000108"/>
            <a:ext cx="1214446" cy="71438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Прямоугольник 33"/>
          <p:cNvSpPr/>
          <p:nvPr/>
        </p:nvSpPr>
        <p:spPr>
          <a:xfrm>
            <a:off x="3500430" y="142852"/>
            <a:ext cx="2000264" cy="1071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Arial" pitchFamily="34" charset="0"/>
                <a:cs typeface="Arial" pitchFamily="34" charset="0"/>
              </a:rPr>
              <a:t>Деятельность ученических сообществ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3571868" y="4143380"/>
            <a:ext cx="2286016" cy="1428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Arial" pitchFamily="34" charset="0"/>
                <a:cs typeface="Arial" pitchFamily="34" charset="0"/>
              </a:rPr>
              <a:t>Индивидуальные образовательные маршруты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988668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00108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Модели организации внеурочной деятельности в нашей школе</a:t>
            </a:r>
            <a:endParaRPr lang="ru-RU" sz="3200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071546"/>
            <a:ext cx="8821644" cy="5054617"/>
          </a:xfrm>
        </p:spPr>
        <p:txBody>
          <a:bodyPr/>
          <a:lstStyle/>
          <a:p>
            <a:pPr>
              <a:buNone/>
            </a:pP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endParaRPr lang="ru-RU" sz="2800" b="1" dirty="0" smtClean="0">
              <a:latin typeface="Arial" pitchFamily="34" charset="0"/>
              <a:cs typeface="Arial" pitchFamily="34" charset="0"/>
            </a:endParaRPr>
          </a:p>
          <a:p>
            <a:endParaRPr lang="ru-RU" sz="2800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3645024"/>
            <a:ext cx="8784976" cy="321297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Модель 2.</a:t>
            </a:r>
            <a:r>
              <a:rPr lang="ru-RU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Внеурочная деятельность, направленная на подготовку индивидуального или группового проекта.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1268760"/>
            <a:ext cx="8784976" cy="194421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Модель 1. Систематические занятия по установленному расписанию </a:t>
            </a:r>
            <a:endParaRPr lang="ru-RU" sz="28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(«</a:t>
            </a: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Играем в лапту». </a:t>
            </a:r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Играем в театр</a:t>
            </a:r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»).</a:t>
            </a:r>
          </a:p>
        </p:txBody>
      </p:sp>
    </p:spTree>
    <p:extLst>
      <p:ext uri="{BB962C8B-B14F-4D97-AF65-F5344CB8AC3E}">
        <p14:creationId xmlns="" xmlns:p14="http://schemas.microsoft.com/office/powerpoint/2010/main" val="8067878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42918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Формы отчётности по итогам года</a:t>
            </a:r>
            <a:endParaRPr lang="ru-RU" sz="3200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2844" y="714356"/>
            <a:ext cx="4352956" cy="5411807"/>
          </a:xfrm>
        </p:spPr>
        <p:txBody>
          <a:bodyPr>
            <a:normAutofit lnSpcReduction="10000"/>
          </a:bodyPr>
          <a:lstStyle/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Модель 1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 Систематические занятия по установленному расписанию («Играем в лапту».  «Играем в театр»).</a:t>
            </a:r>
          </a:p>
          <a:p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Открытое мероприятие для параллели, школы, родителей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714356"/>
            <a:ext cx="4281518" cy="5411807"/>
          </a:xfrm>
        </p:spPr>
        <p:txBody>
          <a:bodyPr>
            <a:normAutofit lnSpcReduction="10000"/>
          </a:bodyPr>
          <a:lstStyle/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Модель 2.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Расписание занятий определяется программой работы над индивидуальным или групповым проектом.  </a:t>
            </a:r>
          </a:p>
          <a:p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Публичная защита учебного проекта в рамках фестиваля «Мир интереснее, чем кажется»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pPr algn="ctr"/>
            <a:endParaRPr lang="ru-RU" sz="3200" b="1" dirty="0" smtClean="0">
              <a:solidFill>
                <a:srgbClr val="C00000"/>
              </a:solidFill>
            </a:endParaRPr>
          </a:p>
          <a:p>
            <a:pPr algn="ctr"/>
            <a:endParaRPr lang="ru-RU" sz="3200" b="1" dirty="0" smtClean="0">
              <a:solidFill>
                <a:srgbClr val="C00000"/>
              </a:solidFill>
            </a:endParaRPr>
          </a:p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Организация проектной деятельности в основной школе</a:t>
            </a:r>
          </a:p>
          <a:p>
            <a:pPr algn="ctr">
              <a:buNone/>
            </a:pPr>
            <a:endParaRPr lang="ru-RU" sz="3600" b="1" dirty="0" smtClean="0">
              <a:solidFill>
                <a:srgbClr val="C00000"/>
              </a:solidFill>
            </a:endParaRPr>
          </a:p>
          <a:p>
            <a:pPr algn="ctr">
              <a:buNone/>
            </a:pPr>
            <a:endParaRPr lang="ru-RU" sz="3600" b="1" dirty="0" smtClean="0">
              <a:solidFill>
                <a:srgbClr val="C00000"/>
              </a:solidFill>
            </a:endParaRPr>
          </a:p>
          <a:p>
            <a:pPr algn="ctr"/>
            <a:endParaRPr lang="ru-RU" sz="32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549275"/>
          <a:ext cx="9144001" cy="650243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28800"/>
                <a:gridCol w="1828800"/>
                <a:gridCol w="1907097"/>
                <a:gridCol w="1902903"/>
                <a:gridCol w="1676401"/>
              </a:tblGrid>
              <a:tr h="719367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Структура учебной деятельности</a:t>
                      </a:r>
                      <a:endParaRPr lang="ru-RU" sz="28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553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учебная ситуация</a:t>
                      </a:r>
                      <a:endParaRPr lang="ru-RU" sz="22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2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3974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solidFill>
                            <a:srgbClr val="0033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учебная мотивация,</a:t>
                      </a:r>
                      <a:r>
                        <a:rPr lang="ru-RU" sz="2200" b="0" dirty="0">
                          <a:solidFill>
                            <a:srgbClr val="0033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2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включающая коммуникативную, познавательную потребность</a:t>
                      </a:r>
                      <a:endParaRPr lang="ru-RU" sz="22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solidFill>
                            <a:srgbClr val="0033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учебная задача, </a:t>
                      </a:r>
                      <a:r>
                        <a:rPr lang="ru-RU" sz="2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предлагаемая в форме учебного задания, которая принимается обучаемым</a:t>
                      </a:r>
                      <a:endParaRPr lang="ru-RU" sz="2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solidFill>
                            <a:srgbClr val="0033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решение учебной задачи посредством учебных действий: </a:t>
                      </a:r>
                      <a:endParaRPr lang="ru-RU" sz="2200" b="1" dirty="0" smtClean="0">
                        <a:solidFill>
                          <a:srgbClr val="003399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предметных </a:t>
                      </a:r>
                      <a:r>
                        <a:rPr lang="ru-RU" sz="2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и </a:t>
                      </a:r>
                      <a:r>
                        <a:rPr lang="ru-RU" sz="22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вспомогательных</a:t>
                      </a:r>
                      <a:r>
                        <a:rPr lang="ru-RU" sz="2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ru-RU" sz="2200" dirty="0" smtClean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ru-RU" sz="2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в новом стандарте </a:t>
                      </a:r>
                      <a:r>
                        <a:rPr lang="ru-RU" sz="22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УУД)</a:t>
                      </a:r>
                      <a:endParaRPr lang="ru-RU" sz="2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solidFill>
                            <a:srgbClr val="0033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контроль </a:t>
                      </a:r>
                      <a:r>
                        <a:rPr lang="ru-RU" sz="2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преподавателя, т.е. контрольные действия, переходящие в самоконтроль</a:t>
                      </a:r>
                      <a:endParaRPr lang="ru-RU" sz="2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solidFill>
                            <a:srgbClr val="0033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оценка </a:t>
                      </a:r>
                      <a:r>
                        <a:rPr lang="ru-RU" sz="2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преподавателя, т.е. внешние оценочные действия, переходящие в самооценку</a:t>
                      </a:r>
                      <a:endParaRPr lang="ru-RU" sz="2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88" y="765175"/>
            <a:ext cx="8856662" cy="758825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343400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b="1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Учебная деятельность </a:t>
            </a:r>
            <a:r>
              <a:rPr lang="ru-RU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– деятельность обучающегося по овладению </a:t>
            </a:r>
            <a:r>
              <a:rPr lang="ru-RU" sz="2800" b="1" dirty="0" smtClean="0">
                <a:solidFill>
                  <a:srgbClr val="00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обобщенными способами учебных действий и саморазвитию в процессе решения учебных задач.</a:t>
            </a:r>
            <a:endParaRPr lang="ru-RU" sz="28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182880" indent="-182880" eaLnBrk="1" fontAlgn="auto" hangingPunct="1">
              <a:spcAft>
                <a:spcPts val="0"/>
              </a:spcAft>
              <a:buNone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571472" y="274638"/>
            <a:ext cx="7786742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3600" b="1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Проект – пять «П» </a:t>
            </a:r>
            <a:br>
              <a:rPr lang="ru-RU" sz="3600" b="1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6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(структура учебной деятельности)</a:t>
            </a:r>
            <a:endParaRPr lang="ru-RU" sz="3600" dirty="0">
              <a:solidFill>
                <a:srgbClr val="C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Стрелка вправо 3"/>
          <p:cNvSpPr/>
          <p:nvPr/>
        </p:nvSpPr>
        <p:spPr>
          <a:xfrm>
            <a:off x="0" y="1700213"/>
            <a:ext cx="9144000" cy="4897437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84138" y="3465513"/>
            <a:ext cx="1439862" cy="1368425"/>
          </a:xfrm>
          <a:prstGeom prst="rect">
            <a:avLst/>
          </a:prstGeom>
          <a:solidFill>
            <a:srgbClr val="CCE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</a:rPr>
              <a:t>проблема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908175" y="3465513"/>
            <a:ext cx="1439863" cy="1368425"/>
          </a:xfrm>
          <a:prstGeom prst="rect">
            <a:avLst/>
          </a:prstGeom>
          <a:solidFill>
            <a:srgbClr val="CCE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</a:rPr>
              <a:t>планирование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708400" y="3465513"/>
            <a:ext cx="1511300" cy="1368425"/>
          </a:xfrm>
          <a:prstGeom prst="rect">
            <a:avLst/>
          </a:prstGeom>
          <a:solidFill>
            <a:srgbClr val="CCE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</a:rPr>
              <a:t>поиск информации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651500" y="3465513"/>
            <a:ext cx="1512888" cy="1368425"/>
          </a:xfrm>
          <a:prstGeom prst="rect">
            <a:avLst/>
          </a:prstGeom>
          <a:solidFill>
            <a:srgbClr val="CCE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</a:rPr>
              <a:t>продукт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7452320" y="3465513"/>
            <a:ext cx="1691680" cy="1368425"/>
          </a:xfrm>
          <a:prstGeom prst="rect">
            <a:avLst/>
          </a:prstGeom>
          <a:solidFill>
            <a:srgbClr val="CCE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</a:rPr>
              <a:t>презентация</a:t>
            </a:r>
          </a:p>
        </p:txBody>
      </p:sp>
      <p:sp>
        <p:nvSpPr>
          <p:cNvPr id="10" name="Стрелка вправо 9"/>
          <p:cNvSpPr/>
          <p:nvPr/>
        </p:nvSpPr>
        <p:spPr>
          <a:xfrm>
            <a:off x="1403350" y="4508500"/>
            <a:ext cx="720725" cy="46038"/>
          </a:xfrm>
          <a:prstGeom prst="rightArrow">
            <a:avLst/>
          </a:prstGeom>
          <a:solidFill>
            <a:srgbClr val="0000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>
            <a:off x="3203575" y="4554538"/>
            <a:ext cx="720725" cy="460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>
            <a:off x="5076825" y="4554538"/>
            <a:ext cx="790575" cy="460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>
            <a:off x="6948488" y="4600575"/>
            <a:ext cx="792162" cy="460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392605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algn="ctr"/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Программа курса внеурочной деятельности «Учимся создавать проект» в 5-6 классах</a:t>
            </a:r>
            <a:endParaRPr lang="ru-RU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ru-RU" sz="4800" b="1" dirty="0" smtClean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ru-RU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Организация образовательного процесса в основной школе:  достижение </a:t>
            </a:r>
            <a:r>
              <a:rPr lang="ru-RU" sz="36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метапредметных</a:t>
            </a:r>
            <a:r>
              <a:rPr lang="ru-RU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результатов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4294967295"/>
          </p:nvPr>
        </p:nvGraphicFramePr>
        <p:xfrm>
          <a:off x="152400" y="228600"/>
          <a:ext cx="8839200" cy="559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2667000"/>
                <a:gridCol w="990600"/>
                <a:gridCol w="914400"/>
                <a:gridCol w="3810000"/>
              </a:tblGrid>
              <a:tr h="645160">
                <a:tc>
                  <a:txBody>
                    <a:bodyPr/>
                    <a:lstStyle/>
                    <a:p>
                      <a:pPr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№</a:t>
                      </a:r>
                      <a:endParaRPr lang="ru-RU" sz="20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Тема раздела, занятий</a:t>
                      </a:r>
                      <a:endParaRPr lang="ru-RU" sz="20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latin typeface="Times New Roman"/>
                          <a:ea typeface="Times New Roman"/>
                        </a:rPr>
                        <a:t>Аудит.раб</a:t>
                      </a: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.</a:t>
                      </a:r>
                      <a:endParaRPr lang="ru-RU" sz="20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Инд. </a:t>
                      </a:r>
                      <a:r>
                        <a:rPr lang="ru-RU" sz="2000" dirty="0" err="1" smtClean="0">
                          <a:latin typeface="Times New Roman"/>
                          <a:ea typeface="Times New Roman"/>
                        </a:rPr>
                        <a:t>конс</a:t>
                      </a:r>
                      <a:r>
                        <a:rPr lang="ru-RU" sz="2000" dirty="0" smtClean="0">
                          <a:latin typeface="Times New Roman"/>
                          <a:ea typeface="Times New Roman"/>
                        </a:rPr>
                        <a:t>.</a:t>
                      </a:r>
                      <a:endParaRPr lang="ru-RU" sz="20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Результат</a:t>
                      </a:r>
                      <a:endParaRPr lang="ru-RU" sz="2000" dirty="0"/>
                    </a:p>
                  </a:txBody>
                  <a:tcPr/>
                </a:tc>
              </a:tr>
              <a:tr h="645160">
                <a:tc>
                  <a:txBody>
                    <a:bodyPr/>
                    <a:lstStyle/>
                    <a:p>
                      <a:pPr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25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ru-RU" sz="25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2500" dirty="0">
                          <a:latin typeface="Times New Roman"/>
                          <a:ea typeface="Times New Roman"/>
                        </a:rPr>
                        <a:t>Введение </a:t>
                      </a:r>
                      <a:endParaRPr lang="ru-RU" sz="25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25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ru-RU" sz="25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ru-RU" sz="25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2500" dirty="0">
                          <a:latin typeface="Times New Roman"/>
                          <a:ea typeface="Times New Roman"/>
                        </a:rPr>
                        <a:t>Выбран курс, направление проектной деятельности, научный </a:t>
                      </a:r>
                      <a:r>
                        <a:rPr lang="ru-RU" sz="2500" dirty="0" smtClean="0">
                          <a:latin typeface="Times New Roman"/>
                          <a:ea typeface="Times New Roman"/>
                        </a:rPr>
                        <a:t>руководитель</a:t>
                      </a:r>
                      <a:endParaRPr lang="ru-RU" sz="25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45160">
                <a:tc>
                  <a:txBody>
                    <a:bodyPr/>
                    <a:lstStyle/>
                    <a:p>
                      <a:pPr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2500">
                          <a:latin typeface="Times New Roman"/>
                          <a:ea typeface="Times New Roman"/>
                        </a:rPr>
                        <a:t>2</a:t>
                      </a:r>
                      <a:endParaRPr lang="ru-RU" sz="25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2500">
                          <a:latin typeface="Times New Roman"/>
                          <a:ea typeface="Times New Roman"/>
                        </a:rPr>
                        <a:t>Что такое учебный проект?</a:t>
                      </a:r>
                      <a:endParaRPr lang="ru-RU" sz="25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2500">
                          <a:latin typeface="Times New Roman"/>
                          <a:ea typeface="Times New Roman"/>
                        </a:rPr>
                        <a:t>1</a:t>
                      </a:r>
                      <a:endParaRPr lang="ru-RU" sz="25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ru-RU" sz="25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2500" dirty="0">
                          <a:latin typeface="Times New Roman"/>
                          <a:ea typeface="Times New Roman"/>
                        </a:rPr>
                        <a:t>Представление о проектной деятельности; мотивация к созданию учебного проекта.</a:t>
                      </a:r>
                      <a:endParaRPr lang="ru-RU" sz="25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45160">
                <a:tc>
                  <a:txBody>
                    <a:bodyPr/>
                    <a:lstStyle/>
                    <a:p>
                      <a:pPr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2500">
                          <a:latin typeface="Times New Roman"/>
                          <a:ea typeface="Times New Roman"/>
                        </a:rPr>
                        <a:t>3</a:t>
                      </a:r>
                      <a:endParaRPr lang="ru-RU" sz="25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2500">
                          <a:latin typeface="Times New Roman"/>
                          <a:ea typeface="Times New Roman"/>
                        </a:rPr>
                        <a:t>Выбираем тему</a:t>
                      </a:r>
                      <a:endParaRPr lang="ru-RU" sz="25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2500">
                          <a:latin typeface="Times New Roman"/>
                          <a:ea typeface="Times New Roman"/>
                        </a:rPr>
                        <a:t>2</a:t>
                      </a:r>
                      <a:endParaRPr lang="ru-RU" sz="25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ru-RU" sz="25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2500" dirty="0">
                          <a:latin typeface="Times New Roman"/>
                          <a:ea typeface="Times New Roman"/>
                        </a:rPr>
                        <a:t>Выбрана тема индивидуального или группового проекта, образ будущего продукта.</a:t>
                      </a:r>
                      <a:endParaRPr lang="ru-RU" sz="25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45160">
                <a:tc>
                  <a:txBody>
                    <a:bodyPr/>
                    <a:lstStyle/>
                    <a:p>
                      <a:pPr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2500">
                          <a:latin typeface="Times New Roman"/>
                          <a:ea typeface="Times New Roman"/>
                        </a:rPr>
                        <a:t>4</a:t>
                      </a:r>
                      <a:endParaRPr lang="ru-RU" sz="25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2500">
                          <a:latin typeface="Times New Roman"/>
                          <a:ea typeface="Times New Roman"/>
                        </a:rPr>
                        <a:t>Планируем работу</a:t>
                      </a:r>
                      <a:endParaRPr lang="ru-RU" sz="25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2500">
                          <a:latin typeface="Times New Roman"/>
                          <a:ea typeface="Times New Roman"/>
                        </a:rPr>
                        <a:t>1</a:t>
                      </a:r>
                      <a:endParaRPr lang="ru-RU" sz="25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ru-RU" sz="25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2500" dirty="0">
                          <a:latin typeface="Times New Roman"/>
                          <a:ea typeface="Times New Roman"/>
                        </a:rPr>
                        <a:t>Составлен план работы над проектом.</a:t>
                      </a:r>
                      <a:endParaRPr lang="ru-RU" sz="25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4294967295"/>
          </p:nvPr>
        </p:nvGraphicFramePr>
        <p:xfrm>
          <a:off x="152400" y="228600"/>
          <a:ext cx="8839200" cy="6502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2209800"/>
                <a:gridCol w="990600"/>
                <a:gridCol w="838200"/>
                <a:gridCol w="4343400"/>
              </a:tblGrid>
              <a:tr h="645160">
                <a:tc>
                  <a:txBody>
                    <a:bodyPr/>
                    <a:lstStyle/>
                    <a:p>
                      <a:pPr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№</a:t>
                      </a:r>
                      <a:endParaRPr lang="ru-RU" sz="20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Тема раздела, занятий</a:t>
                      </a:r>
                      <a:endParaRPr lang="ru-RU" sz="20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latin typeface="Times New Roman"/>
                          <a:ea typeface="Times New Roman"/>
                        </a:rPr>
                        <a:t>Аудит.раб</a:t>
                      </a: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.</a:t>
                      </a:r>
                      <a:endParaRPr lang="ru-RU" sz="20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Инд. </a:t>
                      </a:r>
                      <a:r>
                        <a:rPr lang="ru-RU" sz="2000" dirty="0" err="1" smtClean="0">
                          <a:latin typeface="Times New Roman"/>
                          <a:ea typeface="Times New Roman"/>
                        </a:rPr>
                        <a:t>конс</a:t>
                      </a:r>
                      <a:r>
                        <a:rPr lang="ru-RU" sz="2000" dirty="0" smtClean="0">
                          <a:latin typeface="Times New Roman"/>
                          <a:ea typeface="Times New Roman"/>
                        </a:rPr>
                        <a:t>.</a:t>
                      </a:r>
                      <a:endParaRPr lang="ru-RU" sz="20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Результат</a:t>
                      </a:r>
                      <a:endParaRPr lang="ru-RU" sz="2000" dirty="0"/>
                    </a:p>
                  </a:txBody>
                  <a:tcPr/>
                </a:tc>
              </a:tr>
              <a:tr h="6451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900" dirty="0" smtClean="0">
                          <a:latin typeface="Calibri"/>
                          <a:ea typeface="Times New Roman"/>
                        </a:rPr>
                        <a:t>5</a:t>
                      </a:r>
                      <a:endParaRPr lang="ru-RU" sz="19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900" dirty="0">
                          <a:latin typeface="Times New Roman"/>
                          <a:ea typeface="Times New Roman"/>
                        </a:rPr>
                        <a:t>Оформляем  письменную часть</a:t>
                      </a:r>
                      <a:endParaRPr lang="ru-RU" sz="19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9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9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9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900" dirty="0">
                          <a:latin typeface="Times New Roman"/>
                          <a:ea typeface="Times New Roman"/>
                          <a:cs typeface="Times New Roman"/>
                        </a:rPr>
                        <a:t>Оформлены разделы  дневника проекта: </a:t>
                      </a:r>
                      <a:endParaRPr lang="ru-RU" sz="19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900" dirty="0">
                          <a:latin typeface="Times New Roman"/>
                          <a:ea typeface="Times New Roman"/>
                          <a:cs typeface="Times New Roman"/>
                        </a:rPr>
                        <a:t>«Выбор и обоснование темы проекта»; «Историческая справка»;</a:t>
                      </a:r>
                      <a:endParaRPr lang="ru-RU" sz="19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900" dirty="0">
                          <a:latin typeface="Times New Roman"/>
                          <a:ea typeface="Times New Roman"/>
                          <a:cs typeface="Times New Roman"/>
                        </a:rPr>
                        <a:t>«Банк идей. Анализ идей»;</a:t>
                      </a:r>
                      <a:endParaRPr lang="ru-RU" sz="19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900" dirty="0">
                          <a:latin typeface="Times New Roman"/>
                          <a:ea typeface="Times New Roman"/>
                          <a:cs typeface="Times New Roman"/>
                        </a:rPr>
                        <a:t>«Выбор и описание продукта»;</a:t>
                      </a:r>
                      <a:endParaRPr lang="ru-RU" sz="19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900" dirty="0">
                          <a:latin typeface="Times New Roman"/>
                          <a:ea typeface="Times New Roman"/>
                          <a:cs typeface="Times New Roman"/>
                        </a:rPr>
                        <a:t>«Этапы работы над проектом, включая содержание работы на каждом этапе».</a:t>
                      </a:r>
                      <a:endParaRPr lang="ru-RU" sz="19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900" dirty="0" smtClean="0">
                          <a:latin typeface="Times New Roman"/>
                          <a:ea typeface="Times New Roman"/>
                          <a:cs typeface="Times New Roman"/>
                        </a:rPr>
                        <a:t>Дополнительные материалы: словарь терминов, реферат, исследование,</a:t>
                      </a:r>
                      <a:r>
                        <a:rPr lang="ru-RU" sz="19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с</a:t>
                      </a:r>
                      <a:r>
                        <a:rPr lang="ru-RU" sz="1900" dirty="0" smtClean="0">
                          <a:latin typeface="Times New Roman"/>
                          <a:ea typeface="Times New Roman"/>
                          <a:cs typeface="Times New Roman"/>
                        </a:rPr>
                        <a:t>писок </a:t>
                      </a:r>
                      <a:r>
                        <a:rPr lang="ru-RU" sz="1900" dirty="0">
                          <a:latin typeface="Times New Roman"/>
                          <a:ea typeface="Times New Roman"/>
                          <a:cs typeface="Times New Roman"/>
                        </a:rPr>
                        <a:t>литературы</a:t>
                      </a:r>
                      <a:endParaRPr lang="ru-RU" sz="1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451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900" dirty="0" smtClean="0">
                          <a:latin typeface="Calibri"/>
                          <a:ea typeface="Times New Roman"/>
                        </a:rPr>
                        <a:t>6</a:t>
                      </a:r>
                      <a:endParaRPr lang="ru-RU" sz="19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900">
                          <a:latin typeface="Times New Roman"/>
                          <a:ea typeface="Times New Roman"/>
                        </a:rPr>
                        <a:t>Учимся оценивать </a:t>
                      </a:r>
                      <a:endParaRPr lang="ru-RU" sz="19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900"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9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9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900" dirty="0">
                          <a:latin typeface="Times New Roman"/>
                          <a:ea typeface="Times New Roman"/>
                          <a:cs typeface="Times New Roman"/>
                        </a:rPr>
                        <a:t>Оформлены разделы  дневника проекта: </a:t>
                      </a:r>
                      <a:endParaRPr lang="ru-RU" sz="19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900" dirty="0">
                          <a:latin typeface="Times New Roman"/>
                          <a:ea typeface="Times New Roman"/>
                          <a:cs typeface="Times New Roman"/>
                        </a:rPr>
                        <a:t>«Самооценка»</a:t>
                      </a:r>
                      <a:endParaRPr lang="ru-RU" sz="1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451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900" dirty="0" smtClean="0">
                          <a:latin typeface="Calibri"/>
                          <a:ea typeface="Times New Roman"/>
                        </a:rPr>
                        <a:t>7</a:t>
                      </a:r>
                      <a:endParaRPr lang="ru-RU" sz="19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900">
                          <a:latin typeface="Times New Roman"/>
                          <a:ea typeface="Times New Roman"/>
                        </a:rPr>
                        <a:t>Учимся представлять проект публично </a:t>
                      </a:r>
                      <a:endParaRPr lang="ru-RU" sz="19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900"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9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9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900" dirty="0">
                          <a:latin typeface="Times New Roman"/>
                          <a:ea typeface="Times New Roman"/>
                        </a:rPr>
                        <a:t>Выбрана форма публичной презентации проекта;</a:t>
                      </a:r>
                      <a:endParaRPr lang="ru-RU" sz="1900" dirty="0">
                        <a:latin typeface="Calibri"/>
                        <a:ea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900" dirty="0">
                          <a:latin typeface="Times New Roman"/>
                          <a:ea typeface="Times New Roman"/>
                        </a:rPr>
                        <a:t>Подготовлен текст публичной защиты проекта.</a:t>
                      </a:r>
                      <a:endParaRPr lang="ru-RU" sz="19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451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900" dirty="0" smtClean="0">
                          <a:latin typeface="Calibri"/>
                          <a:ea typeface="Times New Roman"/>
                        </a:rPr>
                        <a:t>8</a:t>
                      </a:r>
                      <a:endParaRPr lang="ru-RU" sz="19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900">
                          <a:latin typeface="Times New Roman"/>
                          <a:ea typeface="Times New Roman"/>
                        </a:rPr>
                        <a:t>Готовим презентацию проектного продукта</a:t>
                      </a:r>
                      <a:endParaRPr lang="ru-RU" sz="19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900"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9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9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900" dirty="0">
                          <a:latin typeface="Times New Roman"/>
                          <a:ea typeface="Times New Roman"/>
                        </a:rPr>
                        <a:t>Подготовлена презентация продукта для публичной защиты, реклама продукта.</a:t>
                      </a:r>
                      <a:endParaRPr lang="ru-RU" sz="1900" dirty="0">
                        <a:latin typeface="Calibri"/>
                        <a:ea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900" dirty="0">
                          <a:latin typeface="Times New Roman"/>
                          <a:ea typeface="Times New Roman"/>
                          <a:cs typeface="Times New Roman"/>
                        </a:rPr>
                        <a:t>Оформлен раздел  дневника проекта «Реклама продукта».</a:t>
                      </a:r>
                      <a:endParaRPr lang="ru-RU" sz="1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52400"/>
            <a:ext cx="8991600" cy="67056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sz="3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Дневник проекта </a:t>
            </a:r>
            <a:r>
              <a:rPr lang="ru-RU" sz="3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- это отчёт о проектной деятельности учащегося, в котором отражены этапы работа над проектом, от возникновения идеи до получения продукта и его оценки.</a:t>
            </a:r>
          </a:p>
          <a:p>
            <a:pPr>
              <a:buNone/>
            </a:pPr>
            <a:r>
              <a:rPr lang="ru-RU" sz="3400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>
              <a:buNone/>
            </a:pPr>
            <a:r>
              <a:rPr lang="ru-RU" sz="3400" dirty="0" smtClean="0">
                <a:latin typeface="Arial" pitchFamily="34" charset="0"/>
                <a:cs typeface="Arial" pitchFamily="34" charset="0"/>
              </a:rPr>
              <a:t>	Дневник проекта оформляется в специальной тетради или на стандартных листах белой бумаги печатным способом. </a:t>
            </a:r>
          </a:p>
          <a:p>
            <a:pPr>
              <a:buNone/>
            </a:pPr>
            <a:r>
              <a:rPr lang="ru-RU" sz="3400" i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ru-RU" sz="3400" i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Разделы дневника проекта: </a:t>
            </a:r>
            <a:endParaRPr lang="ru-RU" sz="3400" dirty="0" smtClean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34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	1. Обоснование проблемы и выбор темы проекта.</a:t>
            </a:r>
          </a:p>
          <a:p>
            <a:pPr>
              <a:buNone/>
            </a:pPr>
            <a:r>
              <a:rPr lang="ru-RU" sz="34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	2. Описание проектного продукта.</a:t>
            </a:r>
          </a:p>
          <a:p>
            <a:pPr>
              <a:buNone/>
            </a:pPr>
            <a:r>
              <a:rPr lang="ru-RU" sz="34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	3. Этапы работы над проектом, включая содержание работы на каждом этапе. </a:t>
            </a:r>
          </a:p>
          <a:p>
            <a:pPr>
              <a:buNone/>
            </a:pPr>
            <a:r>
              <a:rPr lang="ru-RU" sz="34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	4. Реклама продукта.</a:t>
            </a:r>
          </a:p>
          <a:p>
            <a:pPr>
              <a:buNone/>
            </a:pPr>
            <a:r>
              <a:rPr lang="ru-RU" sz="34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	5. Самооценка.</a:t>
            </a:r>
          </a:p>
          <a:p>
            <a:pPr>
              <a:buNone/>
            </a:pPr>
            <a:r>
              <a:rPr lang="ru-RU" sz="34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	6. Дополнительные материалы.</a:t>
            </a:r>
          </a:p>
          <a:p>
            <a:pPr>
              <a:buNone/>
            </a:pPr>
            <a:r>
              <a:rPr lang="ru-RU" sz="3400" dirty="0" smtClean="0">
                <a:latin typeface="Arial" pitchFamily="34" charset="0"/>
                <a:cs typeface="Arial" pitchFamily="34" charset="0"/>
              </a:rPr>
              <a:t>	В качестве </a:t>
            </a:r>
            <a:r>
              <a:rPr lang="ru-RU" sz="3400" b="1" dirty="0" smtClean="0">
                <a:latin typeface="Arial" pitchFamily="34" charset="0"/>
                <a:cs typeface="Arial" pitchFamily="34" charset="0"/>
              </a:rPr>
              <a:t>дополнительных материалов </a:t>
            </a:r>
            <a:r>
              <a:rPr lang="ru-RU" sz="3400" dirty="0" smtClean="0">
                <a:latin typeface="Arial" pitchFamily="34" charset="0"/>
                <a:cs typeface="Arial" pitchFamily="34" charset="0"/>
              </a:rPr>
              <a:t>могут выступать историческая справка, словарь терминов, результаты исследования, фотографии, рисунки, другие вспомогательные материалы, которые были необходимы для создания проектного продукта.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228600" y="228600"/>
            <a:ext cx="8686800" cy="58975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Оценочный лист проекта</a:t>
            </a:r>
            <a:endParaRPr lang="ru-RU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Автор (авторы): ________________</a:t>
            </a:r>
          </a:p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Тема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проекта:_________________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Научный руководитель: _______________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1.Оценка работы над проектом</a:t>
            </a:r>
          </a:p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04800" y="3276601"/>
          <a:ext cx="8686800" cy="34939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52086"/>
                <a:gridCol w="1799968"/>
                <a:gridCol w="2034746"/>
              </a:tblGrid>
              <a:tr h="6496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i="1" dirty="0">
                          <a:latin typeface="Times New Roman"/>
                          <a:ea typeface="Times New Roman"/>
                          <a:cs typeface="Times New Roman"/>
                        </a:rPr>
                        <a:t>Критерии оценки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i="1" spc="-25" dirty="0">
                          <a:latin typeface="Times New Roman"/>
                          <a:ea typeface="Times New Roman"/>
                          <a:cs typeface="Times New Roman"/>
                        </a:rPr>
                        <a:t>Максимальное кол-во </a:t>
                      </a:r>
                      <a:r>
                        <a:rPr lang="ru-RU" sz="2000" i="1" dirty="0">
                          <a:latin typeface="Times New Roman"/>
                          <a:ea typeface="Times New Roman"/>
                          <a:cs typeface="Times New Roman"/>
                        </a:rPr>
                        <a:t>баллов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i="1" spc="-25" dirty="0">
                          <a:latin typeface="Times New Roman"/>
                          <a:ea typeface="Times New Roman"/>
                          <a:cs typeface="Times New Roman"/>
                        </a:rPr>
                        <a:t>Кол-во </a:t>
                      </a:r>
                      <a:r>
                        <a:rPr lang="ru-RU" sz="2000" i="1" dirty="0">
                          <a:latin typeface="Times New Roman"/>
                          <a:ea typeface="Times New Roman"/>
                          <a:cs typeface="Times New Roman"/>
                        </a:rPr>
                        <a:t>баллов</a:t>
                      </a:r>
                      <a:r>
                        <a:rPr lang="ru-RU" sz="2000" i="1" spc="-25" dirty="0">
                          <a:latin typeface="Times New Roman"/>
                          <a:ea typeface="Times New Roman"/>
                          <a:cs typeface="Times New Roman"/>
                        </a:rPr>
                        <a:t> по факту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8447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Личная заинтересованность автора (авторов)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3689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Самостоятельность в подготовке проекта: постановке цели, планировании работы, в поиске источников, создании продукта 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496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Итого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09600"/>
          </a:xfrm>
        </p:spPr>
        <p:txBody>
          <a:bodyPr>
            <a:noAutofit/>
          </a:bodyPr>
          <a:lstStyle/>
          <a:p>
            <a:pPr algn="l"/>
            <a:r>
              <a:rPr lang="ru-RU" sz="28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2. Оценка продукта</a:t>
            </a:r>
            <a:endParaRPr lang="ru-RU" sz="2800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52400" y="685799"/>
          <a:ext cx="8839200" cy="60198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  <a:gridCol w="5410200"/>
                <a:gridCol w="1066800"/>
                <a:gridCol w="1066800"/>
              </a:tblGrid>
              <a:tr h="615836"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Критерии </a:t>
                      </a:r>
                      <a:r>
                        <a:rPr lang="ru-RU" sz="2000" i="1" dirty="0">
                          <a:latin typeface="Times New Roman"/>
                          <a:ea typeface="Times New Roman"/>
                          <a:cs typeface="Times New Roman"/>
                        </a:rPr>
                        <a:t>оценки 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i="1" spc="-25">
                          <a:latin typeface="Times New Roman"/>
                          <a:ea typeface="Times New Roman"/>
                          <a:cs typeface="Times New Roman"/>
                        </a:rPr>
                        <a:t>Кол-во </a:t>
                      </a:r>
                      <a:r>
                        <a:rPr lang="ru-RU" sz="2000" i="1">
                          <a:latin typeface="Times New Roman"/>
                          <a:ea typeface="Times New Roman"/>
                          <a:cs typeface="Times New Roman"/>
                        </a:rPr>
                        <a:t>баллов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i="1" spc="-25" dirty="0">
                          <a:latin typeface="Times New Roman"/>
                          <a:ea typeface="Times New Roman"/>
                          <a:cs typeface="Times New Roman"/>
                        </a:rPr>
                        <a:t>По факту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  <a:tr h="739004">
                <a:tc rowSpan="6">
                  <a:txBody>
                    <a:bodyPr/>
                    <a:lstStyle/>
                    <a:p>
                      <a:r>
                        <a:rPr lang="ru-RU" sz="2100" dirty="0" smtClean="0">
                          <a:latin typeface="Arial" pitchFamily="34" charset="0"/>
                          <a:cs typeface="Arial" pitchFamily="34" charset="0"/>
                        </a:rPr>
                        <a:t>Дневник проекта</a:t>
                      </a:r>
                      <a:endParaRPr lang="ru-RU" sz="2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1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Общее оформление (соответствие требованиям).</a:t>
                      </a: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1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</a:t>
                      </a: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endParaRPr lang="ru-RU" sz="2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46628">
                <a:tc vMerge="1">
                  <a:txBody>
                    <a:bodyPr/>
                    <a:lstStyle/>
                    <a:p>
                      <a:endParaRPr lang="ru-RU" sz="2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1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Актуальность; обоснование темы, цель и задачи проекта. </a:t>
                      </a: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1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</a:t>
                      </a: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endParaRPr lang="ru-RU" sz="2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46628">
                <a:tc vMerge="1">
                  <a:txBody>
                    <a:bodyPr/>
                    <a:lstStyle/>
                    <a:p>
                      <a:endParaRPr lang="ru-RU" sz="2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1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Разнообразие источников информации, целесообразность их использования. </a:t>
                      </a: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1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</a:t>
                      </a: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endParaRPr lang="ru-RU" sz="2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15690">
                <a:tc vMerge="1">
                  <a:txBody>
                    <a:bodyPr/>
                    <a:lstStyle/>
                    <a:p>
                      <a:endParaRPr lang="ru-RU" sz="2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1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Технология работы над проектом. </a:t>
                      </a: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1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</a:t>
                      </a: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endParaRPr lang="ru-RU" sz="2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46628">
                <a:tc vMerge="1">
                  <a:txBody>
                    <a:bodyPr/>
                    <a:lstStyle/>
                    <a:p>
                      <a:endParaRPr lang="ru-RU" sz="2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1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Самооценка деятельности и её результата.</a:t>
                      </a: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1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</a:t>
                      </a: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endParaRPr lang="ru-RU" sz="2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15690">
                <a:tc vMerge="1">
                  <a:txBody>
                    <a:bodyPr/>
                    <a:lstStyle/>
                    <a:p>
                      <a:endParaRPr lang="ru-RU" sz="2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1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Качество дополнительных материалов.</a:t>
                      </a: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1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</a:t>
                      </a: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endParaRPr lang="ru-RU" sz="2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15690">
                <a:tc rowSpan="3">
                  <a:txBody>
                    <a:bodyPr/>
                    <a:lstStyle/>
                    <a:p>
                      <a:r>
                        <a:rPr lang="ru-RU" sz="2100" dirty="0" smtClean="0">
                          <a:latin typeface="Arial" pitchFamily="34" charset="0"/>
                          <a:cs typeface="Arial" pitchFamily="34" charset="0"/>
                        </a:rPr>
                        <a:t>Продукт</a:t>
                      </a:r>
                      <a:endParaRPr lang="ru-RU" sz="2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1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Оригинальность. </a:t>
                      </a: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1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</a:t>
                      </a: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1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5400" marR="25400" marT="0" marB="0"/>
                </a:tc>
              </a:tr>
              <a:tr h="646628">
                <a:tc vMerge="1">
                  <a:txBody>
                    <a:bodyPr/>
                    <a:lstStyle/>
                    <a:p>
                      <a:endParaRPr lang="ru-RU" sz="2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1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Соответствие требованиям качества (эстетичность, практическая значимость).</a:t>
                      </a: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1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</a:t>
                      </a: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1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5400" marR="25400" marT="0" marB="0"/>
                </a:tc>
              </a:tr>
              <a:tr h="415690">
                <a:tc vMerge="1">
                  <a:txBody>
                    <a:bodyPr/>
                    <a:lstStyle/>
                    <a:p>
                      <a:endParaRPr lang="ru-RU" sz="2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1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Качество рекламы продукта. </a:t>
                      </a: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1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</a:t>
                      </a: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1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5400" marR="25400" marT="0" marB="0"/>
                </a:tc>
              </a:tr>
              <a:tr h="415690">
                <a:tc>
                  <a:txBody>
                    <a:bodyPr/>
                    <a:lstStyle/>
                    <a:p>
                      <a:r>
                        <a:rPr lang="ru-RU" sz="2100" b="1" dirty="0" smtClean="0">
                          <a:solidFill>
                            <a:schemeClr val="tx1"/>
                          </a:solidFill>
                        </a:rPr>
                        <a:t>Итого</a:t>
                      </a:r>
                      <a:endParaRPr lang="ru-RU" sz="21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1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1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55</a:t>
                      </a:r>
                      <a:endParaRPr lang="ru-RU" sz="21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1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381000"/>
          </a:xfrm>
        </p:spPr>
        <p:txBody>
          <a:bodyPr>
            <a:normAutofit fontScale="90000"/>
          </a:bodyPr>
          <a:lstStyle/>
          <a:p>
            <a:pPr algn="l"/>
            <a:r>
              <a:rPr lang="ru-RU" sz="31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3.Оценка публичной презентации проекта.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52400" y="838200"/>
          <a:ext cx="8839200" cy="441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20178"/>
                <a:gridCol w="1473200"/>
                <a:gridCol w="1145822"/>
              </a:tblGrid>
              <a:tr h="497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i="1" dirty="0">
                          <a:latin typeface="Times New Roman"/>
                          <a:ea typeface="Times New Roman"/>
                          <a:cs typeface="Times New Roman"/>
                        </a:rPr>
                        <a:t>Критерии оценки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i="1" spc="-25">
                          <a:latin typeface="Times New Roman"/>
                          <a:ea typeface="Times New Roman"/>
                          <a:cs typeface="Times New Roman"/>
                        </a:rPr>
                        <a:t>Кол-во </a:t>
                      </a:r>
                      <a:r>
                        <a:rPr lang="ru-RU" sz="2400" i="1">
                          <a:latin typeface="Times New Roman"/>
                          <a:ea typeface="Times New Roman"/>
                          <a:cs typeface="Times New Roman"/>
                        </a:rPr>
                        <a:t>баллов</a:t>
                      </a: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i="1" spc="-25">
                          <a:latin typeface="Times New Roman"/>
                          <a:ea typeface="Times New Roman"/>
                          <a:cs typeface="Times New Roman"/>
                        </a:rPr>
                        <a:t>По факту</a:t>
                      </a: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97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Содержание текста выступления: отбор материала, логика изложения.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97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Коммуникативные умения: умение вызвать интерес аудитории к своему выступлению, грамотность и выразительность речи, умение отвечать на вопросы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97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Использование иллюстративного материала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97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Соблюдение регламента выступления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97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Итого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04800" y="5791200"/>
            <a:ext cx="556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Максимально 100 баллов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260648"/>
            <a:ext cx="8568952" cy="633670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Проект «Методическое сопровождение работы по достижению предметных и </a:t>
            </a:r>
            <a:r>
              <a:rPr lang="ru-RU" sz="2400" b="1" dirty="0" err="1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метапредметных</a:t>
            </a:r>
            <a:r>
              <a:rPr lang="ru-RU" sz="2400" b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результатов в основной школе»</a:t>
            </a:r>
          </a:p>
          <a:p>
            <a:pPr algn="ctr"/>
            <a:endParaRPr lang="ru-RU" b="1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b="1" dirty="0" smtClean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b="1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b="1" dirty="0" smtClean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b="1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b="1" dirty="0" smtClean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b="1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b="1" dirty="0" smtClean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b="1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b="1" dirty="0" smtClean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b="1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b="1" dirty="0" smtClean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b="1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b="1" dirty="0" smtClean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b="1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b="1" dirty="0" smtClean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b="1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b="1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1700808"/>
            <a:ext cx="2232248" cy="151216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Курс 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«Основы учебной деятельности»</a:t>
            </a: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5-6 классах</a:t>
            </a:r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059832" y="2708920"/>
            <a:ext cx="2304256" cy="273630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Внеурочная деятельность </a:t>
            </a:r>
            <a:r>
              <a:rPr lang="ru-RU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«Учимся работать над проектом»</a:t>
            </a:r>
            <a:endParaRPr lang="ru-RU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652120" y="1916832"/>
            <a:ext cx="2952328" cy="432048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Методическое сопровождение педагогов (обучающие семинары)</a:t>
            </a:r>
          </a:p>
          <a:p>
            <a:pPr algn="ctr"/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Организация деятельности педагога в условиях введения ФГОС: контроль и оценка предметных и </a:t>
            </a:r>
            <a:r>
              <a:rPr lang="ru-RU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метапредметных</a:t>
            </a: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результатов.</a:t>
            </a:r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39552" y="4221088"/>
            <a:ext cx="2232248" cy="201622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Курс  внеурочной деятельности </a:t>
            </a:r>
            <a:r>
              <a:rPr lang="ru-RU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«Основы  исследовательской деятельности» 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(7-8 </a:t>
            </a:r>
            <a:r>
              <a:rPr lang="ru-RU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клас</a:t>
            </a: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9387407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Фестиваль-конкурс </a:t>
            </a:r>
            <a:br>
              <a:rPr lang="ru-RU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</a:br>
            <a:r>
              <a:rPr lang="ru-RU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учебных проектов</a:t>
            </a:r>
            <a:br>
              <a:rPr lang="ru-RU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</a:br>
            <a:r>
              <a:rPr lang="ru-RU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dirty="0" smtClean="0">
                <a:latin typeface="Arial" pitchFamily="34" charset="0"/>
                <a:cs typeface="Arial" pitchFamily="34" charset="0"/>
              </a:rPr>
            </a:br>
            <a:r>
              <a:rPr lang="ru-RU" sz="49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«Мир интереснее, чем кажется</a:t>
            </a:r>
            <a:r>
              <a:rPr lang="ru-RU" sz="4900" b="1" dirty="0" smtClean="0">
                <a:solidFill>
                  <a:srgbClr val="C00000"/>
                </a:solidFill>
              </a:rPr>
              <a:t>»</a:t>
            </a:r>
            <a:endParaRPr lang="ru-RU" sz="4900" b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429124" y="4643446"/>
            <a:ext cx="4572032" cy="995354"/>
          </a:xfrm>
        </p:spPr>
        <p:txBody>
          <a:bodyPr>
            <a:normAutofit fontScale="70000" lnSpcReduction="20000"/>
          </a:bodyPr>
          <a:lstStyle/>
          <a:p>
            <a:endParaRPr lang="ru-RU" dirty="0" smtClean="0"/>
          </a:p>
          <a:p>
            <a:pPr algn="r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Проходил 31.03-21.04.2016 г.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285984" y="274638"/>
            <a:ext cx="4572032" cy="1725612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Секции</a:t>
            </a:r>
            <a:endParaRPr lang="ru-RU" sz="36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500042"/>
            <a:ext cx="3071834" cy="142876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Загадки истории</a:t>
            </a:r>
            <a:endParaRPr lang="ru-RU" sz="2800" b="1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4282" y="2643182"/>
            <a:ext cx="2928958" cy="157163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Мир языкознания</a:t>
            </a:r>
            <a:endParaRPr lang="ru-RU" sz="2800" b="1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429124" y="5000636"/>
            <a:ext cx="2714644" cy="162878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Подросток в мире культуры</a:t>
            </a:r>
            <a:endParaRPr lang="ru-RU" sz="2800" b="1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857620" y="2285992"/>
            <a:ext cx="2000264" cy="207170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Мир точных наук</a:t>
            </a:r>
            <a:endParaRPr lang="ru-RU" sz="2800" b="1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14348" y="5000612"/>
            <a:ext cx="3000396" cy="185738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Планета здоровья</a:t>
            </a:r>
            <a:endParaRPr lang="ru-RU" sz="2800" b="1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357950" y="214290"/>
            <a:ext cx="2557474" cy="200026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Дизайн и прикладное творчество</a:t>
            </a:r>
            <a:endParaRPr lang="ru-RU" sz="2800" b="1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857984" y="2714620"/>
            <a:ext cx="1928858" cy="264320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Мир природы</a:t>
            </a:r>
            <a:endParaRPr lang="ru-RU" sz="2800" b="1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Спасибо за внимание!</a:t>
            </a:r>
            <a:endParaRPr lang="ru-RU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Образовательные результаты</a:t>
            </a:r>
            <a:endParaRPr lang="ru-RU" sz="3600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sz="3600" b="1" dirty="0" smtClean="0">
                <a:latin typeface="Arial" pitchFamily="34" charset="0"/>
                <a:cs typeface="Arial" pitchFamily="34" charset="0"/>
              </a:rPr>
              <a:t>Личностные</a:t>
            </a:r>
          </a:p>
          <a:p>
            <a:r>
              <a:rPr lang="ru-RU" sz="3600" b="1" dirty="0" err="1" smtClean="0">
                <a:latin typeface="Arial" pitchFamily="34" charset="0"/>
                <a:cs typeface="Arial" pitchFamily="34" charset="0"/>
              </a:rPr>
              <a:t>Метапредметные</a:t>
            </a:r>
            <a:endParaRPr lang="ru-RU" sz="3600" b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3600" b="1" dirty="0" smtClean="0">
                <a:latin typeface="Arial" pitchFamily="34" charset="0"/>
                <a:cs typeface="Arial" pitchFamily="34" charset="0"/>
              </a:rPr>
              <a:t>Предметные</a:t>
            </a:r>
            <a:endParaRPr lang="ru-RU" sz="36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642942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Оценка личностных результатов</a:t>
            </a:r>
            <a:endParaRPr lang="ru-RU" sz="3600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928670"/>
            <a:ext cx="8715436" cy="5929330"/>
          </a:xfrm>
        </p:spPr>
        <p:txBody>
          <a:bodyPr>
            <a:normAutofit lnSpcReduction="10000"/>
          </a:bodyPr>
          <a:lstStyle/>
          <a:p>
            <a:r>
              <a:rPr lang="ru-RU" sz="28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Основным </a:t>
            </a:r>
            <a:r>
              <a:rPr lang="ru-RU" sz="28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объектом оценки личностных результатов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в основной школе служит:</a:t>
            </a:r>
          </a:p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1) 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сформированность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основ гражданской идентичности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личности;</a:t>
            </a:r>
          </a:p>
          <a:p>
            <a:pPr>
              <a:buNone/>
            </a:pP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2) 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сформированность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учебной самостоятельности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, включая умение строить жизненные профессиональные планы;</a:t>
            </a:r>
          </a:p>
          <a:p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3) 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сформированность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социальных компетенций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, включая ценностно-смысловые установки и моральные нормы, опыт социальных и межличностных отношений, правосознание.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42852"/>
            <a:ext cx="9001156" cy="6715148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Достижение 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личностных результатов не выносится на итоговую оценку обучающихся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Внутришкольный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мониторинг организуется администрацией и осуществляется классным руководителем  на основе ежедневных наблюдений в ходе учебных занятий и внеурочной деятельности, которые </a:t>
            </a:r>
            <a:r>
              <a:rPr lang="ru-RU" sz="32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обобщаются в конце учебного года и </a:t>
            </a:r>
            <a:r>
              <a:rPr lang="ru-RU" sz="32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представляются в виде характеристики </a:t>
            </a:r>
            <a:r>
              <a:rPr lang="ru-RU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по форме, установленной образовательной организацией.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000232" y="1285860"/>
            <a:ext cx="5072098" cy="150019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571604" y="1643050"/>
            <a:ext cx="55007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Характеристика</a:t>
            </a:r>
            <a:endParaRPr lang="ru-RU" sz="32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14348" y="3357562"/>
            <a:ext cx="3000396" cy="135732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Учитель, преподающий курс «Основы учебной деятельности»</a:t>
            </a:r>
            <a:endParaRPr lang="ru-RU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428992" y="5072074"/>
            <a:ext cx="2857520" cy="157163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Классный руководитель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786446" y="3357562"/>
            <a:ext cx="3071834" cy="135732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Педагог-психолог</a:t>
            </a:r>
            <a:endParaRPr lang="ru-RU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" name="Прямая со стрелкой 9"/>
          <p:cNvCxnSpPr>
            <a:stCxn id="6" idx="0"/>
          </p:cNvCxnSpPr>
          <p:nvPr/>
        </p:nvCxnSpPr>
        <p:spPr>
          <a:xfrm rot="5400000" flipH="1" flipV="1">
            <a:off x="2607455" y="2393149"/>
            <a:ext cx="571504" cy="1357322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stCxn id="7" idx="0"/>
          </p:cNvCxnSpPr>
          <p:nvPr/>
        </p:nvCxnSpPr>
        <p:spPr>
          <a:xfrm rot="16200000" flipV="1">
            <a:off x="3679025" y="3893347"/>
            <a:ext cx="2286016" cy="7143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8" idx="0"/>
          </p:cNvCxnSpPr>
          <p:nvPr/>
        </p:nvCxnSpPr>
        <p:spPr>
          <a:xfrm rot="16200000" flipV="1">
            <a:off x="6447248" y="2482446"/>
            <a:ext cx="571504" cy="1178727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142875" y="142852"/>
            <a:ext cx="9001125" cy="6858023"/>
          </a:xfrm>
        </p:spPr>
        <p:txBody>
          <a:bodyPr>
            <a:normAutofit/>
          </a:bodyPr>
          <a:lstStyle/>
          <a:p>
            <a:endParaRPr lang="ru-RU" b="1" dirty="0" smtClean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endParaRPr lang="ru-RU" b="1" dirty="0" smtClean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endParaRPr lang="ru-RU" b="1" dirty="0" smtClean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endParaRPr lang="ru-RU" b="1" dirty="0" smtClean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Оценка достижения </a:t>
            </a:r>
            <a:r>
              <a:rPr lang="ru-RU" b="1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метапредметных</a:t>
            </a:r>
            <a:r>
              <a:rPr lang="ru-RU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результатов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осуществляется администрацией образовательной организации в ходе </a:t>
            </a:r>
            <a:r>
              <a:rPr lang="ru-RU" b="1" dirty="0" err="1" smtClean="0">
                <a:latin typeface="Arial" pitchFamily="34" charset="0"/>
                <a:cs typeface="Arial" pitchFamily="34" charset="0"/>
              </a:rPr>
              <a:t>внутришкольного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мониторинга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Из примерной основной образовательной программы школы </a:t>
            </a:r>
            <a:endParaRPr lang="ru-RU" sz="3200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600200"/>
            <a:ext cx="8643998" cy="5114948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Основной процедурой 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итоговой оценки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достижения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метапредметных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результатов является </a:t>
            </a:r>
            <a:r>
              <a:rPr lang="ru-RU" sz="28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защита итогового индивидуального проекта</a:t>
            </a:r>
            <a:r>
              <a:rPr lang="ru-RU" sz="28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8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Итоговой проект представляет собой </a:t>
            </a:r>
            <a:r>
              <a:rPr lang="ru-RU" sz="28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учебный проект, выполняемый обучающимся в рамках одного или нескольких учебных предметов</a:t>
            </a:r>
            <a:r>
              <a:rPr lang="ru-RU" sz="28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с целью продемонстрировать свои достижения в самостоятельном освоении знаний и/или видов деятельности.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357188"/>
            <a:ext cx="8858250" cy="6500812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Результатом (продуктом) проектной деятельности может быть любая из следующих работ:</a:t>
            </a:r>
          </a:p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а) письменная работа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(эссе, реферат, аналитические материалы, обзорные материалы, отчёты о проведённых исследованиях, стендовый доклад и др.);</a:t>
            </a:r>
          </a:p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б) художественная творческая работа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(в области литературы, музыки, изобразительного искусства, экранных искусств), представленная в виде прозаического или стихотворного произведения, инсценировки, художественной декламации, исполнения музыкального произведения, компьютерной анимации и др.;</a:t>
            </a:r>
          </a:p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в) материальный объект, макет, иное конструкторское изделие;</a:t>
            </a:r>
          </a:p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г) отчётные материалы по социальному проекту, которые могут включать как тексты, так и </a:t>
            </a:r>
            <a:r>
              <a:rPr lang="ru-RU" b="1" dirty="0" err="1" smtClean="0">
                <a:latin typeface="Arial" pitchFamily="34" charset="0"/>
                <a:cs typeface="Arial" pitchFamily="34" charset="0"/>
              </a:rPr>
              <a:t>мультимедийные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продукты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954</Words>
  <PresentationFormat>Экран (4:3)</PresentationFormat>
  <Paragraphs>256</Paragraphs>
  <Slides>29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Office Theme</vt:lpstr>
      <vt:lpstr>Организация внеурочной  деятельности в школе: подготовка учебных проектов</vt:lpstr>
      <vt:lpstr>Слайд 2</vt:lpstr>
      <vt:lpstr>Образовательные результаты</vt:lpstr>
      <vt:lpstr>Оценка личностных результатов</vt:lpstr>
      <vt:lpstr>Слайд 5</vt:lpstr>
      <vt:lpstr>Слайд 6</vt:lpstr>
      <vt:lpstr>Слайд 7</vt:lpstr>
      <vt:lpstr>Из примерной основной образовательной программы школы </vt:lpstr>
      <vt:lpstr>Слайд 9</vt:lpstr>
      <vt:lpstr>Слайд 10</vt:lpstr>
      <vt:lpstr>Слайд 11</vt:lpstr>
      <vt:lpstr>Слайд 12</vt:lpstr>
      <vt:lpstr>Модели организации внеурочной деятельности в нашей школе</vt:lpstr>
      <vt:lpstr>Формы отчётности по итогам года</vt:lpstr>
      <vt:lpstr>Слайд 15</vt:lpstr>
      <vt:lpstr>Слайд 16</vt:lpstr>
      <vt:lpstr>Слайд 17</vt:lpstr>
      <vt:lpstr>Проект – пять «П»  (структура учебной деятельности)</vt:lpstr>
      <vt:lpstr>Слайд 19</vt:lpstr>
      <vt:lpstr>Слайд 20</vt:lpstr>
      <vt:lpstr>Слайд 21</vt:lpstr>
      <vt:lpstr>Слайд 22</vt:lpstr>
      <vt:lpstr>Слайд 23</vt:lpstr>
      <vt:lpstr>2. Оценка продукта</vt:lpstr>
      <vt:lpstr>3.Оценка публичной презентации проекта. </vt:lpstr>
      <vt:lpstr>Слайд 26</vt:lpstr>
      <vt:lpstr>Фестиваль-конкурс  учебных проектов   «Мир интереснее, чем кажется»</vt:lpstr>
      <vt:lpstr>Секции</vt:lpstr>
      <vt:lpstr>Слайд 29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Особенности организации методической работы в школе</dc:title>
  <dc:creator>samsung</dc:creator>
  <cp:lastModifiedBy>1</cp:lastModifiedBy>
  <cp:revision>31</cp:revision>
  <dcterms:created xsi:type="dcterms:W3CDTF">2015-10-19T17:41:56Z</dcterms:created>
  <dcterms:modified xsi:type="dcterms:W3CDTF">2016-05-11T08:46:03Z</dcterms:modified>
</cp:coreProperties>
</file>