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95" r:id="rId3"/>
    <p:sldId id="396" r:id="rId4"/>
    <p:sldId id="397" r:id="rId5"/>
    <p:sldId id="399" r:id="rId6"/>
    <p:sldId id="403" r:id="rId7"/>
    <p:sldId id="407" r:id="rId8"/>
    <p:sldId id="408" r:id="rId9"/>
    <p:sldId id="409" r:id="rId10"/>
    <p:sldId id="444" r:id="rId11"/>
    <p:sldId id="411" r:id="rId12"/>
    <p:sldId id="413" r:id="rId13"/>
    <p:sldId id="446" r:id="rId14"/>
    <p:sldId id="414" r:id="rId15"/>
    <p:sldId id="415" r:id="rId16"/>
    <p:sldId id="416" r:id="rId17"/>
    <p:sldId id="419" r:id="rId18"/>
    <p:sldId id="420" r:id="rId19"/>
    <p:sldId id="422" r:id="rId20"/>
    <p:sldId id="423" r:id="rId21"/>
    <p:sldId id="424" r:id="rId22"/>
    <p:sldId id="430" r:id="rId23"/>
    <p:sldId id="438" r:id="rId24"/>
    <p:sldId id="432" r:id="rId25"/>
    <p:sldId id="433" r:id="rId26"/>
    <p:sldId id="434" r:id="rId27"/>
    <p:sldId id="441" r:id="rId28"/>
    <p:sldId id="445" r:id="rId29"/>
    <p:sldId id="323" r:id="rId30"/>
    <p:sldId id="325" r:id="rId31"/>
    <p:sldId id="447" r:id="rId32"/>
    <p:sldId id="448" r:id="rId33"/>
    <p:sldId id="326" r:id="rId34"/>
    <p:sldId id="394" r:id="rId35"/>
    <p:sldId id="449" r:id="rId36"/>
    <p:sldId id="450" r:id="rId37"/>
    <p:sldId id="451" r:id="rId38"/>
    <p:sldId id="442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32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-r0Go6Tba0O4/VOtkZMwEAbI/AAAAAAAAGdI/TqgOAODRmKQ/s1600/%D0%B1%D0%B8%D0%B1%D0%BB%D0%B8%D1%8F+%D0%B2+%D1%81%D0%BC%D1%81-%D0%BA%D0%B0%D1%8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 детского чтения в основной школе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4800600"/>
            <a:ext cx="4267200" cy="83820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Синотина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Е.В., заместитель директора, учитель русского языка и литературы средней школы № 36 г.Ярославля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Примерная программа по литературе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Проза и поэзия о подростках и для подростков последних десятилетий авторов-лауреатов премий и конкурсов («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Книгуру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премия им. Владислава Крапивина, Премия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Детгиза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«Лучшая детская книга издательства «РОСМЭН» и др., например:</a:t>
            </a:r>
          </a:p>
          <a:p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Н.Назаркин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А.Гиваргизов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Ю.Кузнецова,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Д.Сабитова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Е.Мурашова,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М.Аромштам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А.Петрова, С.Седов, С.Востоков 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Э.Веркин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М.Аромштам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Н.Евдокимова,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Н.Абгарян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М.Петросян,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А.Жвалевский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Е.Пастернак,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Эн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Д.Вильке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др.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(1-2 произведения по выбору в 5-8 классах)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44616" cy="17036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</a:t>
            </a:r>
            <a:r>
              <a:rPr lang="ru-RU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Жвалевский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Пастернак</a:t>
            </a:r>
            <a: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2948"/>
            <a:ext cx="2971800" cy="45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.flip.kz/prod/228/227320_5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8968" y="2743200"/>
            <a:ext cx="2725032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40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Наринэ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Абгарян</a:t>
            </a:r>
            <a:endParaRPr lang="ru-RU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msung\Desktop\WtDaW5eiHYN40zK5tbEFAgXc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4519"/>
            <a:ext cx="3276600" cy="4082644"/>
          </a:xfrm>
          <a:prstGeom prst="rect">
            <a:avLst/>
          </a:prstGeom>
          <a:noFill/>
        </p:spPr>
      </p:pic>
      <p:pic>
        <p:nvPicPr>
          <p:cNvPr id="1027" name="Picture 3" descr="C:\Users\samsung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2752725" cy="4114800"/>
          </a:xfrm>
          <a:prstGeom prst="rect">
            <a:avLst/>
          </a:prstGeom>
          <a:noFill/>
        </p:spPr>
      </p:pic>
      <p:pic>
        <p:nvPicPr>
          <p:cNvPr id="1029" name="Picture 5" descr="C:\Users\samsung\Desktop\product_detailed_image_140998_45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514600"/>
            <a:ext cx="251895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Эн</a:t>
            </a:r>
            <a:r>
              <a:rPr lang="ru-RU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Крестьева</a:t>
            </a:r>
            <a:r>
              <a:rPr lang="ru-RU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Ирина Борисовна)</a:t>
            </a:r>
            <a:endParaRPr lang="ru-RU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1.bp.blogspot.com/-r0Go6Tba0O4/VOtkZMwEAbI/AAAAAAAAGdI/TqgOAODRmKQ/s1600/%D0%B1%D0%B8%D0%B1%D0%BB%D0%B8%D1%8F%2B%D0%B2%2B%D1%81%D0%BC%D1%81-%D0%BA%D0%B0%D1%8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066800"/>
            <a:ext cx="2320290" cy="30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ictionbook.ru/static/bookimages/14/26/20/14262027.bin.dir/14262027.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2133600"/>
            <a:ext cx="2305050" cy="3008697"/>
          </a:xfrm>
          <a:prstGeom prst="rect">
            <a:avLst/>
          </a:prstGeom>
          <a:noFill/>
        </p:spPr>
      </p:pic>
      <p:pic>
        <p:nvPicPr>
          <p:cNvPr id="1028" name="Picture 4" descr="https://file2.podfm.ru/14/140/1403/14038/images/pod_271.jpg?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371600"/>
            <a:ext cx="3352800" cy="4559808"/>
          </a:xfrm>
          <a:prstGeom prst="rect">
            <a:avLst/>
          </a:prstGeom>
          <a:noFill/>
        </p:spPr>
      </p:pic>
      <p:pic>
        <p:nvPicPr>
          <p:cNvPr id="1030" name="Picture 6" descr="http://rosman.ru/upload/medialibrary/f80/f8059a62abcc8d43e07e56b3a3da3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6199"/>
            <a:ext cx="1905000" cy="296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amsung\Desktop\image64636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81400"/>
            <a:ext cx="3276600" cy="327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Энн </a:t>
            </a:r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Файн</a:t>
            </a:r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(британская писательница)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samsung\Desktop\856f574673fab7071eb8e05dd6b03ff2_i-4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581400" cy="3581400"/>
          </a:xfrm>
          <a:prstGeom prst="rect">
            <a:avLst/>
          </a:prstGeom>
          <a:noFill/>
        </p:spPr>
      </p:pic>
      <p:pic>
        <p:nvPicPr>
          <p:cNvPr id="11268" name="Picture 4" descr="C:\Users\samsung\Desktop\Anne_F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3264951" cy="4953000"/>
          </a:xfrm>
          <a:prstGeom prst="rect">
            <a:avLst/>
          </a:prstGeom>
          <a:noFill/>
        </p:spPr>
      </p:pic>
      <p:pic>
        <p:nvPicPr>
          <p:cNvPr id="6" name="Picture 2" descr="C:\Users\samsung\Desktop\6328672878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265023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Сергей Седов</a:t>
            </a:r>
            <a:endParaRPr lang="ru-RU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msung\Desktop\Sergey-Sed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5802517" cy="4525963"/>
          </a:xfrm>
          <a:prstGeom prst="rect">
            <a:avLst/>
          </a:prstGeom>
          <a:noFill/>
        </p:spPr>
      </p:pic>
      <p:pic>
        <p:nvPicPr>
          <p:cNvPr id="2052" name="Picture 4" descr="C:\Users\samsung\Desktop\-12-velikih-podvigov-kak-eto-by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3276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43600" y="3505200"/>
            <a:ext cx="320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«Геракл. 12 великих подвигов: как это и было на самом деле. Рассказ очевидца»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419600" cy="792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Давид </a:t>
            </a:r>
            <a:r>
              <a:rPr lang="ru-RU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Гроссман</a:t>
            </a:r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(израильский писатель)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samsung\Desktop\david_grossman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304413" cy="4495800"/>
          </a:xfrm>
          <a:prstGeom prst="rect">
            <a:avLst/>
          </a:prstGeom>
          <a:noFill/>
        </p:spPr>
      </p:pic>
      <p:pic>
        <p:nvPicPr>
          <p:cNvPr id="9219" name="Picture 3" descr="C:\Users\samsung\Desktop\326729_64623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3048000" cy="4036879"/>
          </a:xfrm>
          <a:prstGeom prst="rect">
            <a:avLst/>
          </a:prstGeom>
          <a:noFill/>
        </p:spPr>
      </p:pic>
      <p:pic>
        <p:nvPicPr>
          <p:cNvPr id="9220" name="Picture 4" descr="C:\Users\samsung\Desktop\0779_o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017940"/>
            <a:ext cx="2133600" cy="2840059"/>
          </a:xfrm>
          <a:prstGeom prst="rect">
            <a:avLst/>
          </a:prstGeom>
          <a:noFill/>
        </p:spPr>
      </p:pic>
      <p:pic>
        <p:nvPicPr>
          <p:cNvPr id="29698" name="Picture 2" descr="http://selectbook.ru/book/image/YfrBmXdBSSZPcN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"/>
            <a:ext cx="2426422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r>
              <a:rPr lang="ru-RU" sz="4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Парр</a:t>
            </a:r>
            <a:r>
              <a:rPr lang="ru-RU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(норвежская писательница)</a:t>
            </a:r>
            <a:endParaRPr lang="ru-RU" sz="27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42076"/>
            <a:ext cx="2819400" cy="4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msung\Desktop\m_7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762000"/>
            <a:ext cx="2895599" cy="4179216"/>
          </a:xfrm>
          <a:prstGeom prst="rect">
            <a:avLst/>
          </a:prstGeom>
          <a:noFill/>
        </p:spPr>
      </p:pic>
      <p:pic>
        <p:nvPicPr>
          <p:cNvPr id="3075" name="Picture 3" descr="C:\Users\samsung\Desktop\1010435-i_1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3411334" cy="246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29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7818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Ульф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Старк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(шведский писатель)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samsung\Desktop\2887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40000"/>
            <a:ext cx="5181600" cy="4318000"/>
          </a:xfrm>
          <a:prstGeom prst="rect">
            <a:avLst/>
          </a:prstGeom>
          <a:noFill/>
        </p:spPr>
      </p:pic>
      <p:pic>
        <p:nvPicPr>
          <p:cNvPr id="12292" name="Picture 4" descr="C:\Users\samsung\Desktop\chudaki-i-zanud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438400" cy="2438400"/>
          </a:xfrm>
          <a:prstGeom prst="rect">
            <a:avLst/>
          </a:prstGeom>
          <a:noFill/>
        </p:spPr>
      </p:pic>
      <p:pic>
        <p:nvPicPr>
          <p:cNvPr id="12293" name="Picture 5" descr="C:\Users\samsung\Desktop\255-7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Кадзуми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Юмото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(японская писательница)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amsung\Desktop\AVT_Kazumi-Yumoto_7043-490x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918237" cy="4525963"/>
          </a:xfrm>
          <a:prstGeom prst="rect">
            <a:avLst/>
          </a:prstGeom>
          <a:noFill/>
        </p:spPr>
      </p:pic>
      <p:pic>
        <p:nvPicPr>
          <p:cNvPr id="4099" name="Picture 3" descr="C:\Users\samsung\Desktop\druz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социологического исследования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«Книга в жизни детей и подростков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(проводилось в январе-феврале 2015 г.)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04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Роб </a:t>
            </a:r>
            <a:r>
              <a:rPr lang="ru-RU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Буйе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(американский писатель и педагог)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samsung\Desktop\2459580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samsung\Desktop\vse-iz-za-mistera-terrap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0"/>
            <a:ext cx="612068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</a:t>
            </a:r>
            <a:r>
              <a:rPr lang="ru-RU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Аромштам</a:t>
            </a: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42300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0760"/>
            <a:ext cx="2362200" cy="36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215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amsung\Desktop\загружен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362200"/>
            <a:ext cx="26670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242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Аника</a:t>
            </a: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 </a:t>
            </a:r>
            <a:r>
              <a:rPr lang="ru-RU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(шведская писательница)</a:t>
            </a:r>
            <a:endParaRPr lang="ru-RU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4" y="836712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65" y="3284984"/>
            <a:ext cx="2511320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20" y="694535"/>
            <a:ext cx="2367684" cy="34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1031"/>
            <a:ext cx="3201805" cy="480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514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67200" cy="99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Дарья </a:t>
            </a:r>
            <a:r>
              <a:rPr lang="ru-RU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Вильке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 descr="http://www.samokatbook.ru/imgfile/autors_ru/556883553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2667000" cy="2684899"/>
          </a:xfrm>
          <a:prstGeom prst="rect">
            <a:avLst/>
          </a:prstGeom>
          <a:noFill/>
        </p:spPr>
      </p:pic>
      <p:pic>
        <p:nvPicPr>
          <p:cNvPr id="103428" name="Picture 4" descr="http://www.kids-price.ru/contentimg/pic505/size1/33755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3733800" cy="3111500"/>
          </a:xfrm>
          <a:prstGeom prst="rect">
            <a:avLst/>
          </a:prstGeom>
          <a:noFill/>
        </p:spPr>
      </p:pic>
      <p:pic>
        <p:nvPicPr>
          <p:cNvPr id="103430" name="Picture 6" descr="http://cs627229.vk.me/v627229345/f0dc/_JlWjXYtR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4838700" cy="3292560"/>
          </a:xfrm>
          <a:prstGeom prst="rect">
            <a:avLst/>
          </a:prstGeom>
          <a:noFill/>
        </p:spPr>
      </p:pic>
      <p:pic>
        <p:nvPicPr>
          <p:cNvPr id="103432" name="Picture 8" descr="http://lh4.googleusercontent.com/-T7AU_KFzMV8/VT86Tk1D-bI/AAAAAAAAEwI/zp6qf3DATgE/w429-h669-no/Darya_Vilke__Musorschi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33"/>
            <a:ext cx="2057400" cy="320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Евгений </a:t>
            </a:r>
            <a:r>
              <a:rPr lang="ru-RU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Ельчин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samsung\Desktop\1001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2590800" cy="3483186"/>
          </a:xfrm>
          <a:prstGeom prst="rect">
            <a:avLst/>
          </a:prstGeom>
          <a:noFill/>
        </p:spPr>
      </p:pic>
      <p:pic>
        <p:nvPicPr>
          <p:cNvPr id="15363" name="Picture 3" descr="C:\Users\samsung\Desktop\doc69orufu6dflba7m022m_800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2908300" cy="4389437"/>
          </a:xfrm>
          <a:prstGeom prst="rect">
            <a:avLst/>
          </a:prstGeom>
          <a:noFill/>
        </p:spPr>
      </p:pic>
      <p:pic>
        <p:nvPicPr>
          <p:cNvPr id="15364" name="Picture 4" descr="C:\Users\samsung\Desktop\pagephotos_619_5194c8673f21c49c711e8d0c3da6a86f13b0d22e71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814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Ольга Громова</a:t>
            </a:r>
            <a:endParaRPr lang="ru-RU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samsung\Desktop\gromova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76400" y="1676400"/>
            <a:ext cx="5715000" cy="4114800"/>
          </a:xfrm>
          <a:prstGeom prst="rect">
            <a:avLst/>
          </a:prstGeom>
          <a:noFill/>
        </p:spPr>
      </p:pic>
      <p:pic>
        <p:nvPicPr>
          <p:cNvPr id="13315" name="Picture 3" descr="C:\Users\samsung\Desktop\312201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239" y="0"/>
            <a:ext cx="5022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2470" cy="22768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 </a:t>
            </a:r>
            <a:r>
              <a:rPr lang="ru-RU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Бойн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(ирландский писатель)</a:t>
            </a:r>
            <a:endParaRPr lang="ru-RU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4772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2522"/>
            <a:ext cx="2880320" cy="24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7168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узнать о современной подростковой литературе?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«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Бампер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 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книжная</a:t>
            </a:r>
            <a:r>
              <a:rPr lang="ru-RU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студия, магазин, клуб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Папмамбук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интернет-журнал о детской литературе.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«Азбука»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- издательство «Детская литература».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Детская литература»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- издательство литературы для детей и юношества.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Самокат»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- издательство детской и подростковой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Кукумбер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- иллюстрированный литературный журнал для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9246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Система работы по подготовке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разным видам сочинений в 5-11 классах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Сочинения на литературные темы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(связаны с курсом литературы)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Сочинения, основанные на личных впечатлениях, жизненных наблюдениях и опыте учащихся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(с опорой на литературный материал)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Система уроков по развитию речи должна быть дополнена уроками подготовки к итоговому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метапредметному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сочинению по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литературе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анкетировании приняли участие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1713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учащихся разных возрастных групп из </a:t>
            </a:r>
            <a:r>
              <a:rPr lang="ru-RU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учреждений Ярославской области. </a:t>
            </a:r>
            <a:endParaRPr lang="ru-RU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937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Темы сочинений. 5-7 классы</a:t>
            </a:r>
            <a:endParaRPr lang="ru-RU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Чему учат русские народные сказки? (На примере 1-3 сказок)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ты понимаешь смысл высказывания А.С.Пушкина «Сказка ложь, да в ней намек! Добрым молодцам урок»? (На примере народной или литературной сказки)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Какого человека можно назвать героем?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0"/>
            <a:ext cx="8763000" cy="6629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в ответе за тех, кого приручили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А.Экзюпери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Охранять природу – значит охранять Родину (М.Пришвин)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Удивительное рядом.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Прелесть застенчивой русской природы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Н.Рыленков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Всё в тающей дымке: холмы, перелески)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Какую роль играет природа в жизни человека?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Можно ли прожить без книг?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686800" cy="6400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Кого можно назвать настоящим другом?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Могут ли дружить взрослые и дети?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Можно ли жить без ссор?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важно уметь договариваться?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Нужно ли уметь прощать?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Правила, которые нельзя нарушать.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такое школа?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помогает человеку взрослеть?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686800" cy="6705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говорят: «Добрый человек добру и учит»?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важно научиться понимать друг друга?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ты понимаешь смысл высказывания «Береги платье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снову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а честь смолоду»?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Почему люди должны помогать друг другу?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ли человек сам себя воспитать?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Кого можно назвать мастером своего дела?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Детство – счастливая пора?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Миру нужен мир.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Война – это страшное испытание.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«Кто говорит, что на войне не страшно, тот ничего не знает о войне»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Ю.Друнина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228600"/>
            <a:ext cx="8839200" cy="64770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дом?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Зачем человеку дом?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Миру нужен мир.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бы у меня была волшебная палочка.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привыкайте к чудесам, дивитесь им, дивитесь!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В.Шефнер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Миг)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счастье?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красота?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4873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Разделы программы И.Н.Сухих. 5 класс</a:t>
            </a:r>
            <a:endParaRPr lang="ru-RU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Мир человека и его изображения в фольклоре.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Мой дом – мой мир.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Природа – мир, окружающий дом. 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Человек и животные в литературных произведениях.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Дороги к счастью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защиты Родины в литературе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Отношения людей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Идеалы и ценности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 класс</a:t>
            </a:r>
            <a:endParaRPr lang="ru-RU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Герой в мифах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Герой и человек в фольклоре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 в историческом времени.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Человек в эпоху крепостного права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Человеческие недостатки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Человек, цивилизация и природа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 в поисках счастья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Дружба в жизни человека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Человек в экстремальной ситуации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26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928992" cy="674136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для учащихся 5-8 классов</a:t>
            </a:r>
          </a:p>
          <a:p>
            <a:pPr lvl="0"/>
            <a:r>
              <a:rPr lang="ru-RU" sz="2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Любишь </a:t>
            </a:r>
            <a:r>
              <a:rPr lang="ru-RU" sz="2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ты читать? </a:t>
            </a:r>
            <a:endParaRPr lang="ru-RU" sz="23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Читают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ли твои родители?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Считаешь </a:t>
            </a:r>
            <a:r>
              <a:rPr lang="ru-RU" sz="2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ты книгу хорошим подарком для своего друга (подруги)? </a:t>
            </a:r>
            <a:endParaRPr lang="ru-RU" sz="23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Посещаешь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ли ты библиотеку (школьную, городскую)? </a:t>
            </a:r>
          </a:p>
          <a:p>
            <a:pPr lvl="0"/>
            <a:r>
              <a:rPr lang="ru-RU" sz="2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предпочитаешь читать в свободное время: периодические издания (газеты, журналы), научно-популярную литературу, художественную литературу? </a:t>
            </a:r>
            <a:endParaRPr lang="ru-RU" sz="23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помогает тебе выбрать книгу для свободного чтения? </a:t>
            </a:r>
          </a:p>
          <a:p>
            <a:pPr lvl="0"/>
            <a:r>
              <a:rPr lang="ru-RU" sz="2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у тебя любимые произведения литературы? Назови их </a:t>
            </a:r>
            <a:r>
              <a:rPr lang="ru-RU" sz="2300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Укажи книгу, которую ты прочитал(а)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по своему выбору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в течение последнего месяца</a:t>
            </a:r>
            <a:r>
              <a:rPr lang="ru-RU" sz="2300" u="sng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 произведения </a:t>
            </a:r>
            <a:r>
              <a:rPr lang="ru-RU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по школьной программе)</a:t>
            </a:r>
            <a:r>
              <a:rPr lang="ru-RU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ты хотел(а) бы обсудить в классе на уроках литературы </a:t>
            </a:r>
            <a:r>
              <a:rPr lang="ru-RU" sz="23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ru-RU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501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714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 в анкетировании 1713</a:t>
            </a:r>
            <a:r>
              <a:rPr lang="ru-RU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учащихся из </a:t>
            </a:r>
            <a:r>
              <a:rPr lang="ru-RU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учреждений Ярославской области.</a:t>
            </a:r>
            <a:br>
              <a:rPr lang="ru-RU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Любите ли вы читать?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4350279"/>
              </p:ext>
            </p:extLst>
          </p:nvPr>
        </p:nvGraphicFramePr>
        <p:xfrm>
          <a:off x="107950" y="2021266"/>
          <a:ext cx="8856663" cy="43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301"/>
                <a:gridCol w="2304172"/>
                <a:gridCol w="2520190"/>
              </a:tblGrid>
              <a:tr h="834222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557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Начальная школа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(575)</a:t>
                      </a:r>
                      <a:endParaRPr lang="ru-RU" sz="32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557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школа</a:t>
                      </a:r>
                    </a:p>
                    <a:p>
                      <a:r>
                        <a:rPr lang="ru-RU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(678)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4495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Старшая школа</a:t>
                      </a:r>
                    </a:p>
                    <a:p>
                      <a:r>
                        <a:rPr lang="ru-RU" sz="3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(460)</a:t>
                      </a:r>
                      <a:endParaRPr lang="ru-RU" sz="3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4" marB="4572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43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помогает тебе выбрать книгу для свободного чтения?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57506777"/>
              </p:ext>
            </p:extLst>
          </p:nvPr>
        </p:nvGraphicFramePr>
        <p:xfrm>
          <a:off x="107950" y="1844824"/>
          <a:ext cx="89281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0"/>
                <a:gridCol w="1785620"/>
                <a:gridCol w="1785620"/>
                <a:gridCol w="1785620"/>
                <a:gridCol w="1785620"/>
              </a:tblGrid>
              <a:tr h="1268680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  <a:endParaRPr lang="ru-RU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друзья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выбираю сам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917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Начальная школа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917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школа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  <a:p>
                      <a:pPr algn="ctr"/>
                      <a:endParaRPr lang="ru-RU" sz="2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2800" b="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Старшая школа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509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928100" cy="1116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 произведения, которые ты хотел(а) бы обсудить в классе на уроках литературы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568897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 классы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(678 чел.)</a:t>
            </a:r>
          </a:p>
          <a:p>
            <a:pPr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Толстой. Князь Серебряный.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Белых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А.Пантелеев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Республика </a:t>
            </a:r>
            <a:r>
              <a:rPr lang="ru-RU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Шкид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А. Толстой. Гиперболоид инженера Гарина.</a:t>
            </a:r>
          </a:p>
          <a:p>
            <a:pPr>
              <a:defRPr/>
            </a:pP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Каверин. 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капитана</a:t>
            </a:r>
          </a:p>
          <a:p>
            <a:pPr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А. Гайдар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Тимур и его команда.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Железников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Чучело.</a:t>
            </a:r>
          </a:p>
          <a:p>
            <a:pPr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Беляев. Человек-амфибия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Голова профессора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Доуэля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 Васильев. А 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 здесь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тихие.</a:t>
            </a:r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Лиханов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Повести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Щербакова. Вам </a:t>
            </a:r>
            <a:r>
              <a:rPr lang="ru-RU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</a:t>
            </a: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снилось.</a:t>
            </a:r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Санаев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Похороните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меня за плинтусом.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691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Твен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Принц и нищий.</a:t>
            </a:r>
          </a:p>
          <a:p>
            <a:pPr>
              <a:defRPr/>
            </a:pP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 Верн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Дети капитана Гранта. Таинственный остров. Школа Робинзонов. 2000 лье под водой.</a:t>
            </a:r>
          </a:p>
          <a:p>
            <a:pPr>
              <a:defRPr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Стивенсон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Остров сокровищ.</a:t>
            </a:r>
          </a:p>
          <a:p>
            <a:pPr>
              <a:defRPr/>
            </a:pP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Портер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Полиана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Генри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Дары волхвов.</a:t>
            </a:r>
          </a:p>
          <a:p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ru-RU" sz="35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Джованьоли</a:t>
            </a: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Спартак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Софи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Сегюр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Примерные девочки.</a:t>
            </a:r>
          </a:p>
          <a:p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Дюма 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«Три мушкетёра»</a:t>
            </a:r>
          </a:p>
          <a:p>
            <a:pPr>
              <a:defRPr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Конан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Дойл. Приключение Шерлока Холмса.</a:t>
            </a:r>
          </a:p>
          <a:p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Купер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Зверобой. Последний из могикан.</a:t>
            </a: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М. Твен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Принц и нищий.</a:t>
            </a:r>
          </a:p>
          <a:p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Скотт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Айвенго.</a:t>
            </a:r>
          </a:p>
          <a:p>
            <a:pPr>
              <a:defRPr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Хэмингуэй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Старик и море.</a:t>
            </a:r>
          </a:p>
          <a:p>
            <a:pPr>
              <a:defRPr/>
            </a:pPr>
            <a:r>
              <a:rPr lang="ru-RU" sz="35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Д.Роулинг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Гарри Поттер</a:t>
            </a: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Д.Толкин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Хоббит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Айтматов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Белый пароход.</a:t>
            </a: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Д. Джонс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Дом с характером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sz="35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Пеннак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Собака Пёс.</a:t>
            </a:r>
          </a:p>
          <a:p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Мюссо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 Потому что я люблю тебя.</a:t>
            </a:r>
          </a:p>
          <a:p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Сьюзен Коллинз. Голодные игры.</a:t>
            </a: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Стефани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Майер. Сумерки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5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Джефф</a:t>
            </a:r>
            <a:r>
              <a:rPr lang="ru-RU" sz="35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Лонг. Год зеро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2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литература для подростков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74858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1046</Words>
  <PresentationFormat>Экран (4:3)</PresentationFormat>
  <Paragraphs>234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 Организация детского чтения в основной школе   </vt:lpstr>
      <vt:lpstr>Слайд 2</vt:lpstr>
      <vt:lpstr>В анкетировании приняли участие </vt:lpstr>
      <vt:lpstr>Слайд 4</vt:lpstr>
      <vt:lpstr>Приняли участие в анкетировании 1713 учащихся из 54 учреждений Ярославской области.   Любите ли вы читать?</vt:lpstr>
      <vt:lpstr>Кто помогает тебе выбрать книгу для свободного чтения?</vt:lpstr>
      <vt:lpstr>Предложи произведения, которые ты хотел(а) бы обсудить в классе на уроках литературы </vt:lpstr>
      <vt:lpstr>Слайд 8</vt:lpstr>
      <vt:lpstr>Слайд 9</vt:lpstr>
      <vt:lpstr>Примерная программа по литературе</vt:lpstr>
      <vt:lpstr>Андрей Жвалевский Евгения Пастернак </vt:lpstr>
      <vt:lpstr>Наринэ Абгарян</vt:lpstr>
      <vt:lpstr>Ая Эн (Крестьева Ирина Борисовна)</vt:lpstr>
      <vt:lpstr>Энн Файн  (британская писательница)</vt:lpstr>
      <vt:lpstr>Сергей Седов</vt:lpstr>
      <vt:lpstr>Давид Гроссман (израильский писатель)</vt:lpstr>
      <vt:lpstr>Мария Парр (норвежская писательница)</vt:lpstr>
      <vt:lpstr>Ульф Старк (шведский писатель)</vt:lpstr>
      <vt:lpstr>Кадзуми Юмото (японская писательница)</vt:lpstr>
      <vt:lpstr>Роб Буйе  (американский писатель и педагог)</vt:lpstr>
      <vt:lpstr>Марина Аромштам</vt:lpstr>
      <vt:lpstr>Аника Тор (шведская писательница)</vt:lpstr>
      <vt:lpstr>Дарья Вильке</vt:lpstr>
      <vt:lpstr>Евгений Ельчин</vt:lpstr>
      <vt:lpstr>Ольга Громова</vt:lpstr>
      <vt:lpstr>Джон Бойн (ирландский писатель)</vt:lpstr>
      <vt:lpstr>Где узнать о современной подростковой литературе?</vt:lpstr>
      <vt:lpstr>Система работы по подготовке  к разным видам сочинений в 5-11 классах</vt:lpstr>
      <vt:lpstr>Слайд 29</vt:lpstr>
      <vt:lpstr>Темы сочинений. 5-7 классы</vt:lpstr>
      <vt:lpstr>Слайд 31</vt:lpstr>
      <vt:lpstr>Слайд 32</vt:lpstr>
      <vt:lpstr>Слайд 33</vt:lpstr>
      <vt:lpstr>Слайд 34</vt:lpstr>
      <vt:lpstr>Слайд 35</vt:lpstr>
      <vt:lpstr>Разделы программы И.Н.Сухих. 5 класс</vt:lpstr>
      <vt:lpstr>6 класс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108</cp:revision>
  <dcterms:created xsi:type="dcterms:W3CDTF">2015-10-11T18:37:33Z</dcterms:created>
  <dcterms:modified xsi:type="dcterms:W3CDTF">2016-05-04T02:34:19Z</dcterms:modified>
</cp:coreProperties>
</file>