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22" d="100"/>
          <a:sy n="22" d="100"/>
        </p:scale>
        <p:origin x="-12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0D76AA0-9960-45F1-89CD-E8B51A5A930A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9B23381-1947-4ADE-8E86-29F0EA490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6AA0-9960-45F1-89CD-E8B51A5A930A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3381-1947-4ADE-8E86-29F0EA490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6AA0-9960-45F1-89CD-E8B51A5A930A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3381-1947-4ADE-8E86-29F0EA490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D76AA0-9960-45F1-89CD-E8B51A5A930A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B23381-1947-4ADE-8E86-29F0EA490C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0D76AA0-9960-45F1-89CD-E8B51A5A930A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9B23381-1947-4ADE-8E86-29F0EA490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6AA0-9960-45F1-89CD-E8B51A5A930A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3381-1947-4ADE-8E86-29F0EA490C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6AA0-9960-45F1-89CD-E8B51A5A930A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3381-1947-4ADE-8E86-29F0EA490C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D76AA0-9960-45F1-89CD-E8B51A5A930A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B23381-1947-4ADE-8E86-29F0EA490C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6AA0-9960-45F1-89CD-E8B51A5A930A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3381-1947-4ADE-8E86-29F0EA490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D76AA0-9960-45F1-89CD-E8B51A5A930A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B23381-1947-4ADE-8E86-29F0EA490C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D76AA0-9960-45F1-89CD-E8B51A5A930A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B23381-1947-4ADE-8E86-29F0EA490C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0D76AA0-9960-45F1-89CD-E8B51A5A930A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B23381-1947-4ADE-8E86-29F0EA490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052736"/>
            <a:ext cx="6172200" cy="2808312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Технология учебного диалога на уроках литературы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4293096"/>
            <a:ext cx="5398368" cy="2081826"/>
          </a:xfrm>
        </p:spPr>
        <p:txBody>
          <a:bodyPr>
            <a:normAutofit/>
          </a:bodyPr>
          <a:lstStyle/>
          <a:p>
            <a:r>
              <a:rPr lang="ru-RU" dirty="0" smtClean="0"/>
              <a:t>Фролова Любовь Сергеевна, </a:t>
            </a:r>
          </a:p>
          <a:p>
            <a:r>
              <a:rPr lang="ru-RU" dirty="0" smtClean="0"/>
              <a:t>учитель русского языка и литературы </a:t>
            </a:r>
          </a:p>
          <a:p>
            <a:r>
              <a:rPr lang="ru-RU" dirty="0" smtClean="0"/>
              <a:t>МОУ СОШ №36 г.Ярославля, </a:t>
            </a:r>
          </a:p>
          <a:p>
            <a:r>
              <a:rPr lang="ru-RU" dirty="0" smtClean="0"/>
              <a:t>к.п.н.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Задавание вопросов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 процессе задавания вопросов рождаются гипотезы, подбираются аргументы, выстраивается система доказательств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Вопросы по содержанию и «умные» вопросы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приведение аргументов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7467600" cy="4341096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Сейчас это крайне востребованный прием, т.к. подбор аргументов, грамотное их оформление – основное умение, необходимое для успешного написания сочинения и в 9, и в 11 классах </a:t>
            </a:r>
            <a:r>
              <a:rPr lang="ru-RU" dirty="0" smtClean="0"/>
              <a:t>	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организация поиска так называемых «ошибок»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Причастие – часть речи или особая форма глагола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ТЬ/ТИ у глагола – суффикс или окончание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«Капитанская дочка» А.С.Пушкина» - повесть или роман, и кто главный герой этого произведения (Сталкиваем точки зрения общепринятую: главный герой – Гринев, и даже Маша Миронова, и точку зрения Марины Ивановны Цветаевой, которая прочитала это произведение как роман о Пугачеве)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дифференцированная система заданий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467600" cy="45571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Условные обозначения:</a:t>
            </a: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 - репродуктивный уровень </a:t>
            </a: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** - творческий уровень</a:t>
            </a: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*** -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квазиисследовательский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уровень 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дифференцированная система заданий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787208" cy="5133184"/>
          </a:xfrm>
        </p:spPr>
        <p:txBody>
          <a:bodyPr/>
          <a:lstStyle/>
          <a:p>
            <a:pPr>
              <a:buNone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5 класс. Интегрированный урок «история + литература». «Социально- бытовые сказки русского народа».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 - Рассказать социально-бытовую сказку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** - Создать словесный портрет героя социально-бытовой сказки (по выбору учащегося)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** - Нарисовать иллюстрации к социально-бытовым сказкам (по выбору учащегося)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** - Инсценировать социально-бытовую сказку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дифференцированная система заданий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787208" cy="513318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 класс. Интегрированный урок «история + литература». «Слово о полку Игореве» (заключительный урок).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 - Сообщения о князе Игоре Новгород-Северском, о феодальной раздробленности Руси, об истории открытия «Слова…»,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 - Какие приемы использовал автор «Слова…» для описания похода Игоря, битвы с половцами? 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 - Особенности жанра слова,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** - Кто автор произведения? (вопрос, направленный на организацию диалога), своё мнение обосновать,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*** - Доказать, что автор «Слова…» - православный христианин.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3408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дифференцированная система заданий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91264" cy="55446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 класс.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Интегрированный урок «история + литература». «Образ Пугачёва в исторических документах и художественной литературе («Капитанская дочка» и «История Пугачева» А.С.Пушкина)»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 - Вспомнить изученный материал о Петре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III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** - Устное словесное рисование с опорой на иллюстрации к пушкинскому произведению, к историческим событиям.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***- Почему М.И.Цветаева восприняла роман «Капитанская дочка» как роман о Пугачеве?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*** - Лингвистический анализ эпизодов с целью выявления различий в поведении представителя официальной власти и Пугачева в ситуации, когда к ним обращаются с просьбой о помощи.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*** - Почему А.С.Пушкин, будучи природным дворянином, симпатизирует Пугачеву?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857232"/>
            <a:ext cx="6172200" cy="3000396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«ОБРАЗ  НЕЗНАКОМКИ  В  МИРОВОМ  ИСКУССТВЕ»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643446"/>
            <a:ext cx="6172200" cy="1731476"/>
          </a:xfrm>
        </p:spPr>
        <p:txBody>
          <a:bodyPr/>
          <a:lstStyle/>
          <a:p>
            <a:r>
              <a:rPr lang="ru-RU" dirty="0" smtClean="0"/>
              <a:t>Автор – учитель русского языка и литературы МОУ СОШ № 36 г.Ярославля, </a:t>
            </a:r>
          </a:p>
          <a:p>
            <a:r>
              <a:rPr lang="ru-RU" dirty="0" smtClean="0"/>
              <a:t>кандидат педагогических наук, </a:t>
            </a:r>
          </a:p>
          <a:p>
            <a:r>
              <a:rPr lang="ru-RU" dirty="0" smtClean="0"/>
              <a:t>Фролова Любовь Сергеевна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</a:rPr>
              <a:t>Ассоциации философа </a:t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>                              Льва </a:t>
            </a:r>
            <a:r>
              <a:rPr lang="ru-RU" i="1" dirty="0" err="1" smtClean="0">
                <a:solidFill>
                  <a:srgbClr val="002060"/>
                </a:solidFill>
              </a:rPr>
              <a:t>Шестова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50435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Расточительность, простор, </a:t>
            </a:r>
          </a:p>
          <a:p>
            <a:pPr>
              <a:buNone/>
            </a:pPr>
            <a:r>
              <a:rPr lang="ru-RU" i="1" dirty="0" smtClean="0"/>
              <a:t>свобода («вольный мир»), </a:t>
            </a:r>
          </a:p>
          <a:p>
            <a:pPr>
              <a:buNone/>
            </a:pPr>
            <a:r>
              <a:rPr lang="ru-RU" i="1" dirty="0" smtClean="0"/>
              <a:t>непоследовательность, </a:t>
            </a:r>
            <a:r>
              <a:rPr lang="ru-RU" i="1" dirty="0" err="1" smtClean="0"/>
              <a:t>всевероятность</a:t>
            </a:r>
            <a:r>
              <a:rPr lang="ru-RU" i="1" dirty="0" smtClean="0"/>
              <a:t>, </a:t>
            </a:r>
          </a:p>
          <a:p>
            <a:pPr>
              <a:buNone/>
            </a:pPr>
            <a:r>
              <a:rPr lang="ru-RU" i="1" dirty="0" smtClean="0"/>
              <a:t>возможность невозможного, </a:t>
            </a:r>
          </a:p>
          <a:p>
            <a:pPr>
              <a:buNone/>
            </a:pPr>
            <a:r>
              <a:rPr lang="ru-RU" i="1" dirty="0" smtClean="0"/>
              <a:t>разнообразие, алогичность, </a:t>
            </a:r>
          </a:p>
          <a:p>
            <a:pPr>
              <a:buNone/>
            </a:pPr>
            <a:r>
              <a:rPr lang="ru-RU" i="1" dirty="0" smtClean="0"/>
              <a:t>мгновенность (не временность и не вечность), прерывность, необычность, </a:t>
            </a:r>
          </a:p>
          <a:p>
            <a:pPr>
              <a:buNone/>
            </a:pPr>
            <a:r>
              <a:rPr lang="ru-RU" i="1" dirty="0" smtClean="0"/>
              <a:t>необязательность, новизна, </a:t>
            </a:r>
          </a:p>
          <a:p>
            <a:pPr>
              <a:buNone/>
            </a:pPr>
            <a:r>
              <a:rPr lang="ru-RU" i="1" dirty="0" err="1" smtClean="0"/>
              <a:t>негарантированность</a:t>
            </a:r>
            <a:r>
              <a:rPr lang="ru-RU" i="1" dirty="0" smtClean="0"/>
              <a:t>, </a:t>
            </a:r>
          </a:p>
          <a:p>
            <a:pPr>
              <a:buNone/>
            </a:pPr>
            <a:r>
              <a:rPr lang="ru-RU" i="1" dirty="0" smtClean="0"/>
              <a:t>беззаконие и творческое «да будет», </a:t>
            </a:r>
          </a:p>
          <a:p>
            <a:pPr>
              <a:buNone/>
            </a:pPr>
            <a:r>
              <a:rPr lang="ru-RU" i="1" dirty="0" smtClean="0"/>
              <a:t>бессмысленность, непостоянство</a:t>
            </a:r>
            <a:endParaRPr lang="ru-RU" dirty="0" smtClean="0"/>
          </a:p>
          <a:p>
            <a:pPr>
              <a:buNone/>
            </a:pPr>
            <a:r>
              <a:rPr lang="ru-RU" sz="2000" dirty="0" smtClean="0"/>
              <a:t>(Шестов Л. Апофеоз беспочвенности. С.74.)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D:\новые картинки2\1259151272_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3810000" cy="577215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1028" name="Picture 4" descr="D:\Люба\картинки2\незнакомка\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1214422"/>
            <a:ext cx="3513153" cy="523559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1027" name="Picture 3" descr="D:\Люба\картинки2\незнакомка\0_12f43_949dee3d_XL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050869">
            <a:off x="2589873" y="3021427"/>
            <a:ext cx="3848643" cy="323677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	</a:t>
            </a:r>
            <a:r>
              <a:rPr lang="ru-RU" sz="4000" i="1" dirty="0" smtClean="0"/>
              <a:t>Расскажи мне, и я забуду; покажи мне, и я запомню; дай мне попробовать, и я научусь.</a:t>
            </a:r>
            <a:endParaRPr lang="ru-RU" sz="4000" dirty="0" smtClean="0"/>
          </a:p>
          <a:p>
            <a:pPr>
              <a:buNone/>
            </a:pPr>
            <a:r>
              <a:rPr lang="ru-RU" sz="4000" b="1" i="1" dirty="0" smtClean="0"/>
              <a:t>			                                       		</a:t>
            </a:r>
            <a:r>
              <a:rPr lang="ru-RU" b="1" i="1" dirty="0" smtClean="0"/>
              <a:t>Древняя китайская мудрость.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D:\новые картинки2\imgB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4429124" cy="307181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2054" name="Picture 6" descr="D:\новые картинки2\zarevna_lyagush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32002">
            <a:off x="564419" y="2986853"/>
            <a:ext cx="3071834" cy="36433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2051" name="Picture 3" descr="D:\новые картинки2\1861851000e92502a793a42bbe886b84f8c417a2b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3571877"/>
            <a:ext cx="4429156" cy="3286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2052" name="Picture 4" descr="D:\новые картинки2\67792952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214290"/>
            <a:ext cx="3657600" cy="307183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овые картинки2\mirror-on-the-wal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214290"/>
            <a:ext cx="3962400" cy="505777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5122" name="Picture 2" descr="D:\новые картинки2\18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3929090" cy="428628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5123" name="Picture 3" descr="D:\новые картинки2\medium_b0d0248105aa28707499825c0f093e2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993150">
            <a:off x="2280852" y="461730"/>
            <a:ext cx="4454860" cy="339322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1027" name="Picture 3" descr="D:\новые картинки2\4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3571876"/>
            <a:ext cx="4500594" cy="314327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72008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еще о неизвестности…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Л.Н.Толстой «Война и мир»,  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И.А.Бунин «Заря всю ночь», 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фраза В.В.Маяковского «Любовная лодка разбилась о быт», 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А.А.Блок «В ресторане»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11288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Д/З: на выбор: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7467600" cy="4545150"/>
          </a:xfrm>
        </p:spPr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Философское эссе о неизвестности</a:t>
            </a:r>
          </a:p>
          <a:p>
            <a:pPr lvl="0"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Художественное произведение на тему «Знакомая незнакомка» (название может быть свое)</a:t>
            </a:r>
          </a:p>
          <a:p>
            <a:pPr lvl="0"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Коллаж по теме урока</a:t>
            </a:r>
          </a:p>
          <a:p>
            <a:pPr lvl="0"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Стенгазета по теме урока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УМК по литературе </a:t>
            </a:r>
            <a:b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 ред. И.Н.Сухих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Система вопросов к произведениям поможет учителю включить детей в продуктивное обсуждение не только особенностей литературных произведений, но и вопросов, касающихся личного опыта детей: </a:t>
            </a:r>
            <a:r>
              <a:rPr lang="ru-RU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«Мы видим, как плачет Кай. Почему он не мог заплакать раньше? Как вы считаете, всегда ли стыдно плакать?»</a:t>
            </a:r>
            <a:endParaRPr lang="ru-RU" sz="2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же дает печатная тетрадь для организации учебного диалога?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выбирать задание по душе или по силам, 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ставить цель и определять задачи для ее достижения, 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выполнять выбранное задание, готовить его к публичной презентации (прочитать написанное сочинение, 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представить результат проектной деятельности – плакат, макет, рисунок, сборник пословиц, загадок), 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рассказать о работе над проектом, ответить на вопросы одноклассников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10 -11 классы </a:t>
            </a:r>
            <a:endParaRPr lang="ru-RU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«Живая мысль: Андрей Болконский» и «Живая душа Пьер Безухов» (Л.Толстой)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 «Персонажи: второстепенные и главные» (А.Чехов)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«Двенадцать: разбойники или апостолы?» (А.Блок)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«Герои: босяки как философы»,«Жанр: социальная или философская драма?» (М.Горький)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«Казачий Гамлет: на грани света и тьмы» (М.Шолохов)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Технология учебного диалога формирует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147248" cy="54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умение самостоятельно фиксировать в словесной, графической и др. формах свои вопросы, суждения, гипотезы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умение в процессе самостоятельной работы поставить и решить учебную задачу, смоделировать способ действия, проверить его на конкретных примерах, провести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саморефлексию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умение соотнести результаты своей работы с результатами работы одноклассников, дополнить свой вариант результатами других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умение стать на позицию «Другого» с целью объективного оценивания собственных достижений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умение редактировать результаты собственной деятельности с целью достижения наилучшего результата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умение осуществлять проектную и исследовательскую деятельность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6809184" cy="2938338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Будем </a:t>
            </a:r>
            <a:b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рады </a:t>
            </a:r>
            <a:b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сотрудничеству</a:t>
            </a:r>
            <a:endParaRPr lang="ru-RU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85821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Новые ФГОС – </a:t>
            </a:r>
            <a:b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новые проблемы – </a:t>
            </a:r>
            <a:b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есть ли решение?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20888"/>
            <a:ext cx="7931224" cy="4053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система «Школа 2100»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система </a:t>
            </a:r>
            <a:r>
              <a:rPr lang="ru-RU" sz="40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Занкова</a:t>
            </a:r>
            <a:endParaRPr lang="ru-RU" sz="40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система </a:t>
            </a:r>
            <a:r>
              <a:rPr lang="ru-RU" sz="40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Д.Б.Эльконина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       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В.В. Давыдова 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Использование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технологии учебного диалога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позволит учителю, формировать 	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метапредметные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универсальные учебные действия: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целеполагание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моделирование, контроль и оценка (в том числе самоконтроль и самооценка); 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коммуникативные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универсальные учебные действия: инициативное сотрудничество, учет позиции собеседника, управление коммуникацией, планирование учебного сотрудничества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Технология учебного диалога 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система диалоговых приемов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дифференцированная система заданий для проведения проверочных и творческих работ 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система уроков обучения ведению учебного диалога 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система уроков нестандартных форм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Активное слушание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Коммуникативная тактика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выяснения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предполагает обращение к собеседнику за уточнениями, объяснениями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Здесь используются фразы типа: </a:t>
            </a:r>
            <a:r>
              <a:rPr lang="ru-RU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«Уточни, пожалуйста…», «Не приведешь ли ты еще факты?..», «Повтори, пожалуйста, еще раз…», «Я не понял, что ты имел в виду…»</a:t>
            </a:r>
            <a:endParaRPr lang="ru-RU" sz="2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Активное слушание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Коммуникативная тактика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перефразирования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это способ, позволяющий слушателю передать говорящему его мысль своими словами для лучшего уяснения сути вопроса, проблемы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 этом используются следующие фразы: </a:t>
            </a:r>
            <a:r>
              <a:rPr lang="ru-RU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«Другими словами, ты хотел сказать…», «Иначе говоря…», «Если я правильно понял…» </a:t>
            </a:r>
            <a:endParaRPr lang="ru-RU" sz="2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Активное слушание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Резюмирование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можно рассматривать как разновидность перефразирования. Оно предполагает своеобразное подведение итога услышанному и понятому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Краткое резюме можно начать словами: </a:t>
            </a:r>
            <a:r>
              <a:rPr lang="ru-RU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«Сказанное тобой означает…», «Если я правильно понял, самое главное в твоем выступлении…», «Если подытожить сказанное тобой…»</a:t>
            </a:r>
            <a:endParaRPr lang="ru-RU" sz="2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Активное слушание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Коммуникативная тактика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отражения чувств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как способ эффективного слушания акцентирует внимание не на содержательной стороне речи, а на эмоциональном состоянии говорящего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Слушающий показывает говорящему, что понимает его состояние, чувства, переживания: </a:t>
            </a:r>
            <a:r>
              <a:rPr lang="ru-RU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«Могу представить себе, что ты чувствуешь…», «Не чувствуешь ли ты   себя …», «Мне тоже пришлось однажды испытать нечто подобное…»</a:t>
            </a:r>
            <a:endParaRPr lang="ru-RU" sz="2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</TotalTime>
  <Words>740</Words>
  <Application>Microsoft Office PowerPoint</Application>
  <PresentationFormat>Экран (4:3)</PresentationFormat>
  <Paragraphs>117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Эркер</vt:lpstr>
      <vt:lpstr>Технология учебного диалога на уроках литературы</vt:lpstr>
      <vt:lpstr>Слайд 2</vt:lpstr>
      <vt:lpstr>Новые ФГОС –            новые проблемы –                      есть ли решение? </vt:lpstr>
      <vt:lpstr>Слайд 4</vt:lpstr>
      <vt:lpstr>Технология учебного диалога -</vt:lpstr>
      <vt:lpstr>Активное слушание</vt:lpstr>
      <vt:lpstr>Активное слушание</vt:lpstr>
      <vt:lpstr>Активное слушание</vt:lpstr>
      <vt:lpstr>Активное слушание</vt:lpstr>
      <vt:lpstr>Слайд 10</vt:lpstr>
      <vt:lpstr>приведение аргументов</vt:lpstr>
      <vt:lpstr>организация поиска так называемых «ошибок»</vt:lpstr>
      <vt:lpstr>дифференцированная система заданий</vt:lpstr>
      <vt:lpstr>дифференцированная система заданий</vt:lpstr>
      <vt:lpstr>дифференцированная система заданий</vt:lpstr>
      <vt:lpstr>дифференцированная система заданий</vt:lpstr>
      <vt:lpstr>«ОБРАЗ  НЕЗНАКОМКИ  В  МИРОВОМ  ИСКУССТВЕ»</vt:lpstr>
      <vt:lpstr>Ассоциации философа                                Льва Шестова</vt:lpstr>
      <vt:lpstr>Слайд 19</vt:lpstr>
      <vt:lpstr>Слайд 20</vt:lpstr>
      <vt:lpstr>Слайд 21</vt:lpstr>
      <vt:lpstr>И еще о неизвестности…</vt:lpstr>
      <vt:lpstr>Д/З: на выбор: </vt:lpstr>
      <vt:lpstr>УМК по литературе  под ред. И.Н.Сухих</vt:lpstr>
      <vt:lpstr>Что же дает печатная тетрадь для организации учебного диалога?</vt:lpstr>
      <vt:lpstr>10 -11 классы </vt:lpstr>
      <vt:lpstr>Технология учебного диалога формирует</vt:lpstr>
      <vt:lpstr>Будем   рады    сотрудничеству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учебного диалога на уроках литературы</dc:title>
  <dc:creator>user</dc:creator>
  <cp:lastModifiedBy>Наталья</cp:lastModifiedBy>
  <cp:revision>6</cp:revision>
  <dcterms:created xsi:type="dcterms:W3CDTF">2014-02-23T15:44:31Z</dcterms:created>
  <dcterms:modified xsi:type="dcterms:W3CDTF">2017-06-16T18:58:24Z</dcterms:modified>
</cp:coreProperties>
</file>