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7BB39F1-A2DE-4711-9A55-BB08C432019D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8E93E21-F60B-4D87-8629-008EF46FA9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39F1-A2DE-4711-9A55-BB08C432019D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3E21-F60B-4D87-8629-008EF46FA9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39F1-A2DE-4711-9A55-BB08C432019D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3E21-F60B-4D87-8629-008EF46FA9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BB39F1-A2DE-4711-9A55-BB08C432019D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E93E21-F60B-4D87-8629-008EF46FA9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7BB39F1-A2DE-4711-9A55-BB08C432019D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8E93E21-F60B-4D87-8629-008EF46FA9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39F1-A2DE-4711-9A55-BB08C432019D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3E21-F60B-4D87-8629-008EF46FA9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39F1-A2DE-4711-9A55-BB08C432019D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3E21-F60B-4D87-8629-008EF46FA9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BB39F1-A2DE-4711-9A55-BB08C432019D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E93E21-F60B-4D87-8629-008EF46FA9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39F1-A2DE-4711-9A55-BB08C432019D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3E21-F60B-4D87-8629-008EF46FA9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BB39F1-A2DE-4711-9A55-BB08C432019D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E93E21-F60B-4D87-8629-008EF46FA9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BB39F1-A2DE-4711-9A55-BB08C432019D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E93E21-F60B-4D87-8629-008EF46FA9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7BB39F1-A2DE-4711-9A55-BB08C432019D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8E93E21-F60B-4D87-8629-008EF46FA9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857232"/>
            <a:ext cx="6172200" cy="264320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Роль уроков словесности </a:t>
            </a:r>
            <a:b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речевом развитии школьников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488" y="4000504"/>
            <a:ext cx="5600712" cy="237441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Автор –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учитель русского языка и литературы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МОУ СШ №36 г.Ярославля,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учитель высшей квалификационной категории,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кандидат педагогических наук,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Фролова Любовь Сергеевна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Словарная работа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Дети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выписывают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из текстов былин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непонятные слова и дают им толкование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пользуясь толковым словарем С.И. Ожегова, словарем В.И.Даля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чело </a:t>
            </a:r>
          </a:p>
          <a:p>
            <a:pPr>
              <a:buNone/>
            </a:pPr>
            <a:r>
              <a:rPr lang="ru-RU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8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басурманы</a:t>
            </a:r>
            <a:endParaRPr lang="ru-RU" sz="28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величать</a:t>
            </a:r>
          </a:p>
          <a:p>
            <a:pPr>
              <a:buNone/>
            </a:pPr>
            <a:r>
              <a:rPr lang="ru-RU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калики</a:t>
            </a:r>
          </a:p>
          <a:p>
            <a:pPr>
              <a:buNone/>
            </a:pPr>
            <a:r>
              <a:rPr lang="ru-RU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ru-RU" sz="28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белоярая</a:t>
            </a:r>
            <a:r>
              <a:rPr lang="ru-RU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8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поединщик</a:t>
            </a:r>
            <a:r>
              <a:rPr lang="ru-RU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дородный</a:t>
            </a:r>
          </a:p>
          <a:p>
            <a:pPr>
              <a:buNone/>
            </a:pPr>
            <a:r>
              <a:rPr lang="ru-RU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волчья сыть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По желанию делают иллюстрированный словарик устаревших слов и историзмов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 descr="D:\ПЕДКОЛЛЕДЖ конференция 29 03 11\картинки\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132856"/>
            <a:ext cx="2635226" cy="324335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467600" cy="135732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Наблюдение за использованием изобразительно-выразительных средств в былинах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4351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постоянные эпитеты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мать сыра земля, дородный добрый молодец, славный город, великий князь, лазоревы цветочки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гипербола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(например,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Илья Муромец заутреню стоял во Муроме, к обедне хотел поспеть в Киев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анафора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(несколько строк подряд начинаются с одного и того же слова: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он, ай, не слыхали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использование «лишних» с точки зрения грамматики слов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которые призваны создать эффект напевности былины (например: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«Ай побил он эту силу всю великую», «Да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й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пехотою никто да не прохаживал»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повторы в одной строке одного и того же слова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с целью создания того же эффекта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(«А он бил коня а по крутым бокам», «Да ко тою ко березе ко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покляпыя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»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467600" cy="857256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Предварительный вывод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Неадаптированный текст представлен для того, чтобы школьники 21 века погрузились в давнюю эпоху и почувствовали, как изменился язык, поняли, что </a:t>
            </a: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язык – это постоянно меняющееся и развивающееся явление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 грамотное владение языком требует постоянных усилий со стороны носителя этого языка.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96974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наблюдение за языком персонажей мультфильма </a:t>
            </a:r>
            <a:b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«Илья Муромец и Соловей разбойник»</a:t>
            </a:r>
            <a:endParaRPr lang="ru-RU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5509846" cy="504351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Илья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– положительный и некомичный персонаж – больше других говорит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по-старинному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«друг верный», «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бурушка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», «суженая», «князь пожаловал», «пешими пойдем»;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использует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постоянные эпитеты: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«путь-дорога опасная», «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бурушка-косматушка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», «племя басурманское»;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к матери обращается на «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Вы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»,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знает народные приметы и следует им.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Он наиболее приближен к народу, точнее – он сам из народа, родом из Земли Русской.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D:\ПЕДКОЛЛЕДЖ конференция 29 03 11\картинки\372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4071942"/>
            <a:ext cx="3405188" cy="254794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  <p:pic>
        <p:nvPicPr>
          <p:cNvPr id="4099" name="Picture 3" descr="D:\ПЕДКОЛЛЕДЖ конференция 29 03 11\картинки\63d54a209e1e31e7bd6c7564fad2ada2_b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1714488"/>
            <a:ext cx="2357454" cy="290895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5257808" cy="604534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smtClean="0">
                <a:latin typeface="Arial" pitchFamily="34" charset="0"/>
                <a:cs typeface="Arial" pitchFamily="34" charset="0"/>
              </a:rPr>
              <a:t>Князь Владимир Красное Солнышко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– персонаж пародийный, и речь у него пародийная.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Он может сказать: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«Аз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есмь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князь»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 и тут же добавить: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«Вот погоди – придете ко мне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лицензию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просить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».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Именно в его речи чаще всего встречаются слова из 21 века и даже жаргонизмы: «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Бей челом, душегуб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необразованный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!», «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Слушай сюда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!», «Кто ты такой, чтобы князя…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посылать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?!», «Я князь. Что хочу, то и ворочу… Э-э-э, действую в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интересах державы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», «Не забудь коня оставить. Животина казенная, на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балансе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значится», «А ты, часом, не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демократ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?».</a:t>
            </a: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3" name="Picture 3" descr="D:\ПЕДКОЛЛЕДЖ конференция 29 03 11\картинки\iljamuromecisolovejrazbojnik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2071678"/>
            <a:ext cx="2871786" cy="447674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D:\ПЕДКОЛЛЕДЖ конференция 29 03 11\картинки\p_8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980728"/>
            <a:ext cx="3537650" cy="235175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42852"/>
            <a:ext cx="5429288" cy="650085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Образ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Аленушк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 кажется неоднозначным. Вначале она предстает перед нами как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журналистка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(летописец «еженедельного издания «Новая береста»), и поэтому ее речь – смесь общеупотребительной и современной нам лексики, набор некоторых профессиональных клише, адаптированных под эпоху: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«Вы подтверждаете отставку Ильи Муромца?», «Я желаю предать гласности будни русских героев?», «Скажите, а Соловей – это Ваше имя или фамилия?», «Что заставило вас стать на путь грабежа и разбоя?». 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Однако позже Аленушка словно бы избавляется от журналистских замашек,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возвращается к своему исконному состоянию русской девицы-красавицы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 соответственно изменяется ее речь: становится близкой к народной, к той, которую демонстрирует Илья Муромец.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8" name="Picture 4" descr="D:\ПЕДКОЛЛЕДЖ конференция 29 03 11\картинки\f_69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3068960"/>
            <a:ext cx="2119306" cy="321471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1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стили, представленные в мультфильме «Илья Муромец и Соловей разбойник»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7467600" cy="4688026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публицистический (примеры даны в речи Аленушки)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официально-деловой (его постоянно пытается демонстрировать Князь)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D:\ПЕДКОЛЛЕДЖ конференция 29 03 11\картинки\m_168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645024"/>
            <a:ext cx="4429156" cy="286385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467600" cy="654032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дети получают домашнее задание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572164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Arial" pitchFamily="34" charset="0"/>
                <a:cs typeface="Arial" pitchFamily="34" charset="0"/>
              </a:rPr>
              <a:t>написать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статью или заметку, докладную записку или объяснительную записку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 проделанной аналитической работе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возможные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варианты тем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lvl="1"/>
            <a:r>
              <a:rPr lang="ru-RU" i="1" dirty="0" smtClean="0">
                <a:latin typeface="Arial" pitchFamily="34" charset="0"/>
                <a:cs typeface="Arial" pitchFamily="34" charset="0"/>
              </a:rPr>
              <a:t>статья об использовании устаревшей/современной/жаргонной лексики в мультфильмах о богатырях, </a:t>
            </a:r>
          </a:p>
          <a:p>
            <a:pPr lvl="1"/>
            <a:r>
              <a:rPr lang="ru-RU" i="1" dirty="0" smtClean="0">
                <a:latin typeface="Arial" pitchFamily="34" charset="0"/>
                <a:cs typeface="Arial" pitchFamily="34" charset="0"/>
              </a:rPr>
              <a:t>заметка о языковом образе персонажа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(на выбор семиклассника), </a:t>
            </a:r>
          </a:p>
          <a:p>
            <a:pPr lvl="1"/>
            <a:r>
              <a:rPr lang="ru-RU" i="1" dirty="0" smtClean="0">
                <a:latin typeface="Arial" pitchFamily="34" charset="0"/>
                <a:cs typeface="Arial" pitchFamily="34" charset="0"/>
              </a:rPr>
              <a:t>докладная записка о проделанной аналитической работе, </a:t>
            </a:r>
          </a:p>
          <a:p>
            <a:pPr lvl="1"/>
            <a:r>
              <a:rPr lang="ru-RU" i="1" dirty="0" smtClean="0">
                <a:latin typeface="Arial" pitchFamily="34" charset="0"/>
                <a:cs typeface="Arial" pitchFamily="34" charset="0"/>
              </a:rPr>
              <a:t>объяснительная записка от лица создателей мультфильма по поводу особого внимания, уделенного народным приметам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(или другая причина на усмотрение учащегося)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9817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Обращение к языку в связи с литературным произведением повышает учебную и коммуникативную мотивацию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7467600" cy="458286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заставляет соотносить содержание и форму (в том числе – языковые особенности текста),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задавать и задаваться вопросами,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искать на них ответы во вспомогательных источниках, в диалоге с другими людьми (как реальными: одноклассниками и учителем, так и воображаемыми: писателями, критиками),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создавать собственные тексты на основе прочитанного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642194"/>
          </a:xfrm>
        </p:spPr>
        <p:txBody>
          <a:bodyPr/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Благодарю за внимание!</a:t>
            </a:r>
            <a:endParaRPr lang="ru-RU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1" name="Picture 3" descr="D:\ПЕДКОЛЛЕДЖ конференция 29 03 11\картинки\550px-Die_drei_Bogaty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204864"/>
            <a:ext cx="6264696" cy="420738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Условия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для проведения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урока словесности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начале 6 класса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Программа по русскому языку предполагает повторение изученного в 5 классе,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в  том числе – повторение раздела «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Лексика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». 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Программа по литературе в это же самое время предлагает для изучения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русский фольклор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(былины, русские песни).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Русский язык</a:t>
            </a:r>
            <a:endParaRPr lang="ru-RU" sz="24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Литература </a:t>
            </a:r>
            <a:endParaRPr lang="ru-RU" sz="24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Возможности урока словесности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931224" cy="557216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отвести на повторение лексики не полчаса, а два часа учебного времени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сделать это повторение более интересным и увлекательным за счет включения текстов былин и обращения к их экранизациям (мультипликационные фильмы «Алеша Попович 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Тугарин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Змей», «Добрыня Никитич и Змей Горыныч», «Илья Муромец и Соловей Разбойник»),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формировать такие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коммуникативные действия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как планирование учебного сотрудничества, построение речевых высказываний, постановка вопросов; </a:t>
            </a:r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общеучебные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действия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связанные с коммуникативной компетентностью школьника: способность осуществлять информационный поиск, смысловое чтение текстов различных жанров, извлекать информацию в соответствии с целью чтения, произвольное и осознанное  построение высказывания в устной и письменной формах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72560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урок словесности </a:t>
            </a:r>
            <a:b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«Мир русской былины: языковые особенности былин и современной мультипликации»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3116"/>
            <a:ext cx="7467600" cy="4330836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Былины, представленные в учебниках литературы [Рыжкова Т.В.,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Гуйс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И.Н.,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Вирина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Г.Л., 2013], содержат примеры лексики разных видов: разговорной, просторечной, диалектной, устаревшей (историзмы и собственно устаревшие слова)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Мультфильмы помогают включить в процесс повторения современную, жаргонную лексику, а также вспомнить стили речи (публицистический, официально-деловой, разговорный, художественный)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86172" cy="122553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Подготовка </a:t>
            </a:r>
            <a:b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уроку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500306"/>
            <a:ext cx="8186766" cy="414340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 уроку дети получили следующее задание: вспомнить главных богатырей, перечитать былины, посвященные им, сопоставить былины и мультфильмы, созданные на их основе.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Для сопоставления были предложены примерные критерии: герои, их внешний облик, качества характера, события, язык.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Дети могли поработать в группах и индивидуально.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:\ПЕДКОЛЛЕДЖ конференция 29 03 11\картинки\550px-Die_drei_Bogaty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285728"/>
            <a:ext cx="3643338" cy="214314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Формы представления результатов подготовительной работы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Таблицы,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рисунки,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компьютерные презентации,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сочинения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Что выясняется?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075240" cy="571504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мультфильмы созданы действительно на основе русского героического эпоса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однако некоторые персонажи наделены не свойственными им чертами характера, внешностью (например, князь Владимир Красное Солнышко  в мультфильмах сохраняет свое главенствующее положение, но становится мелочным, нудным, корыстолюбивым, хитрым и алчным) 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события не всегда совпадают с описанными в былинах; язык представляет собой смесь устаревших и современных, порой – жаргонных слов и фраз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основной пафос былин – прославление богатырей, защищающих Родную Землю от врагов, а мультфильмы созданы для того, чтобы возвратить интерес к былинному эпосу и выполнить не свойственную былинам функцию высмеивания отрицательных качеств некоторых персонажей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969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Причина обращения к анализу языка былин и мультфильмов </a:t>
            </a:r>
            <a:b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(проблемная ситуация)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829180" cy="487375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Дети, прочитав былины задают вопрос:   «Почему авторы учебника поместили для шестиклассников не адаптированный текст,    где все понятно без перевода,                               а приближенный к оригиналу,          требующий дополнительной работы на понимание?»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Ответ можно дать только в ходе анализа языковых средств былины </a:t>
            </a:r>
          </a:p>
          <a:p>
            <a:endParaRPr lang="ru-RU" dirty="0"/>
          </a:p>
        </p:txBody>
      </p:sp>
      <p:pic>
        <p:nvPicPr>
          <p:cNvPr id="2050" name="Picture 2" descr="D:\ПЕДКОЛЛЕДЖ конференция 29 03 11\картинки\scrn_big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285860"/>
            <a:ext cx="3543304" cy="517684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1014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приемы, способствующие формированию коммуникативной компетентности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7467600" cy="455712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работа со словарями, с первичными и вторичными текстами 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задавание вопросов 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составление вторичных текстов (словарик, таблица, сочинение) 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работа в группах и парах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проблемные ситуации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151</TotalTime>
  <Words>1100</Words>
  <Application>Microsoft Office PowerPoint</Application>
  <PresentationFormat>Экран (4:3)</PresentationFormat>
  <Paragraphs>90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Эркер</vt:lpstr>
      <vt:lpstr>Роль уроков словесности  в речевом развитии школьников</vt:lpstr>
      <vt:lpstr>Условия для проведения урока словесности в начале 6 класса</vt:lpstr>
      <vt:lpstr>Возможности урока словесности</vt:lpstr>
      <vt:lpstr>урок словесности  «Мир русской былины: языковые особенности былин и современной мультипликации»</vt:lpstr>
      <vt:lpstr>Подготовка  к уроку</vt:lpstr>
      <vt:lpstr>Формы представления результатов подготовительной работы</vt:lpstr>
      <vt:lpstr>Что выясняется?</vt:lpstr>
      <vt:lpstr>Причина обращения к анализу языка былин и мультфильмов  (проблемная ситуация)</vt:lpstr>
      <vt:lpstr>приемы, способствующие формированию коммуникативной компетентности</vt:lpstr>
      <vt:lpstr>Словарная работа</vt:lpstr>
      <vt:lpstr>Наблюдение за использованием изобразительно-выразительных средств в былинах</vt:lpstr>
      <vt:lpstr>Предварительный вывод</vt:lpstr>
      <vt:lpstr>наблюдение за языком персонажей мультфильма  «Илья Муромец и Соловей разбойник»</vt:lpstr>
      <vt:lpstr>Слайд 14</vt:lpstr>
      <vt:lpstr>Слайд 15</vt:lpstr>
      <vt:lpstr>стили, представленные в мультфильме «Илья Муромец и Соловей разбойник»</vt:lpstr>
      <vt:lpstr>дети получают домашнее задание</vt:lpstr>
      <vt:lpstr>Обращение к языку в связи с литературным произведением повышает учебную и коммуникативную мотивацию</vt:lpstr>
      <vt:lpstr>Благодарю за внимание!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уроков словесности  в речевом развитии школьников</dc:title>
  <dc:creator>игорь</dc:creator>
  <cp:lastModifiedBy>Наталья</cp:lastModifiedBy>
  <cp:revision>17</cp:revision>
  <dcterms:created xsi:type="dcterms:W3CDTF">2011-03-26T12:49:47Z</dcterms:created>
  <dcterms:modified xsi:type="dcterms:W3CDTF">2017-06-16T18:56:33Z</dcterms:modified>
</cp:coreProperties>
</file>